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76" r:id="rId10"/>
    <p:sldId id="277" r:id="rId11"/>
    <p:sldId id="265" r:id="rId12"/>
    <p:sldId id="266" r:id="rId13"/>
    <p:sldId id="280" r:id="rId14"/>
    <p:sldId id="267" r:id="rId15"/>
    <p:sldId id="268" r:id="rId16"/>
    <p:sldId id="269" r:id="rId17"/>
    <p:sldId id="270" r:id="rId18"/>
    <p:sldId id="278" r:id="rId19"/>
    <p:sldId id="279" r:id="rId20"/>
    <p:sldId id="271" r:id="rId21"/>
    <p:sldId id="272" r:id="rId22"/>
    <p:sldId id="273" r:id="rId23"/>
    <p:sldId id="27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84" d="100"/>
          <a:sy n="84" d="100"/>
        </p:scale>
        <p:origin x="-882" y="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oteca.usefs.md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oteca.usefs.md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oteca.usefs.md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oteca.usefs.m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55007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DOTAREA ȘI DEZVOLTAREA ACCESIBILITĂȚII COLECȚIILOR BIBLIOTECII USEFS</a:t>
            </a:r>
            <a:r>
              <a:rPr lang="ro-RO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31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ȘEDINȚA SENATULUI USEFS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22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29.09.2022                                       </a:t>
            </a:r>
            <a:r>
              <a:rPr lang="ro-RO" sz="22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 Ciumașu</a:t>
            </a:r>
            <a:r>
              <a:rPr lang="ru-RU" sz="22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22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r>
              <a:rPr lang="en-US" sz="22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director</a:t>
            </a:r>
            <a:r>
              <a:rPr lang="ro-RO" sz="22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Bibliotecă </a:t>
            </a:r>
            <a:r>
              <a:rPr lang="ru-RU" sz="2200" b="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ro-RO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ACHIZIȚII DE CARTE</a:t>
            </a:r>
            <a:r>
              <a:rPr lang="en-US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DUP</a:t>
            </a:r>
            <a:r>
              <a:rPr lang="ro-RO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DOMENII</a:t>
            </a:r>
            <a:r>
              <a:rPr lang="ro-RO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o-RO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2019-2021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C:\Users\Admin\Documents\4senat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71546"/>
            <a:ext cx="721523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 lnSpcReduction="10000"/>
          </a:bodyPr>
          <a:lstStyle/>
          <a:p>
            <a:pPr marL="365125" indent="357188"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majoritate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disciplinele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predate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acoperite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cu un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număr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suficient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literatură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didactică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științifică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manuale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note de curs,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compendii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monografii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studii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științifice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etc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125" indent="357188" algn="just">
              <a:buNone/>
            </a:pP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xistă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disiplini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insuficient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dotate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surse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informaționale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medicina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sportivă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biochimia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biomecanica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pază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protecție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securitate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arta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militară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psihopedagogie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specială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educația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fizică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lucrări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laborator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fiziologie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igienă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Aici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impun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disciplinile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instituite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cadrul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universităţii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Colecția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bază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Colecția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lucrărilor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profesorilor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USEFS </a:t>
            </a: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Colecția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Teze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utoreferate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Colecția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publicații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periodice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Colecția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referință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Colecția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documente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electronice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Colecția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beletristică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Colecția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Cărți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Rare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Colecția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Cărți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Autografe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GENURILE DE COLECȚII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745"/>
          </a:xfrm>
        </p:spPr>
        <p:txBody>
          <a:bodyPr>
            <a:normAutofit/>
          </a:bodyPr>
          <a:lstStyle/>
          <a:p>
            <a:pPr marL="365125" indent="357188"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colecțiilor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presupune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procesul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verificare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evaluare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documentelor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perioada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2019-2020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efectuată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verificarea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integrală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colecției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Împreună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șefii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catredre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identificate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documentele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depășite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moral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deteriorate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fizic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Au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fost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casate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20352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exemplare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sumă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139373,00 lei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435679"/>
          </a:xfrm>
        </p:spPr>
        <p:txBody>
          <a:bodyPr>
            <a:normAutofit/>
          </a:bodyPr>
          <a:lstStyle/>
          <a:p>
            <a:pPr marL="365125" indent="357188" algn="just">
              <a:buFont typeface="Wingdings" pitchFamily="2" charset="2"/>
              <a:buChar char="v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Informația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despre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toate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resursele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infodocumentare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intrate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regăsește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online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Catalogul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Electronic al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accesată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pagina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web: </a:t>
            </a:r>
            <a:r>
              <a:rPr lang="en-US" sz="3200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biblioteca.usefs.md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357188"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Catalogul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numără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peste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15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000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înregistrări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bibliografice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CĂILE DE ACCESIBILITATE LA COLECȚIILE BIBLIOTECII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500726"/>
          </a:xfrm>
        </p:spPr>
        <p:txBody>
          <a:bodyPr>
            <a:noAutofit/>
          </a:bodyPr>
          <a:lstStyle/>
          <a:p>
            <a:pPr marL="365125" indent="357188" algn="just">
              <a:buFont typeface="Wingdings" pitchFamily="2" charset="2"/>
              <a:buChar char="v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Sursa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informare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rezultatelor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activităţii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ştiinţifice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cercetătorilor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universitari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Repozitoriului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Instituțional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USEFS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 – arhivă electronică instituțională on-line în acces deschis, fiind gestionat de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ibliotecă USEFS în vederea acumulării, stocării, conservării şi diseminării rezultatelor ştiinţifico-didactice  ale USEFS.</a:t>
            </a:r>
          </a:p>
          <a:p>
            <a:pPr marL="365125" indent="357188" algn="just">
              <a:buNone/>
            </a:pP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În present, RI cuprinde full-text a peste 500 de documente </a:t>
            </a:r>
            <a:r>
              <a:rPr lang="en-US" sz="3200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biblioteca.usefs.md</a:t>
            </a:r>
            <a:r>
              <a:rPr lang="ro-RO" sz="3200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/>
          <a:lstStyle/>
          <a:p>
            <a:pPr marL="365125" indent="357188" algn="just">
              <a:buFont typeface="Wingdings" pitchFamily="2" charset="2"/>
              <a:buChar char="v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utilizează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diverse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promovare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colecţiilor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expoziţiile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tradiţionale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tematice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expuse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sala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lectură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electronice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plasate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pe site-ul bibliotecii </a:t>
            </a:r>
            <a:r>
              <a:rPr lang="en-US" sz="3200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biblioteca.usefs.md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cursul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Bazele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Culturii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latin typeface="Times New Roman" pitchFamily="18" charset="0"/>
                <a:cs typeface="Times New Roman" pitchFamily="18" charset="0"/>
              </a:rPr>
              <a:t>Informării</a:t>
            </a:r>
            <a:r>
              <a:rPr lang="en-US" sz="3200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Zile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informare</a:t>
            </a: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, seminare, lansări de carte, materiale promoționale (Ghidul Bibliotecii USEFS, Ghidul utilizatorului), tutoriale, etc</a:t>
            </a:r>
            <a:r>
              <a:rPr lang="ro-RO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792869"/>
          </a:xfrm>
        </p:spPr>
        <p:txBody>
          <a:bodyPr/>
          <a:lstStyle/>
          <a:p>
            <a:pPr marL="365125" indent="357188" algn="just">
              <a:buFont typeface="Wingdings" pitchFamily="2" charset="2"/>
              <a:buChar char="v"/>
            </a:pP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Promovarea colecțiilor și serviciior prestate de bibliotecă se efectuiază și în cadrul altor activități culturale și științifice organizate de bibliotecă și universitate: Ziua Ușilor Deschise, Congrese științifice,  Ziua  Științei, Accesul Deschis la informație, Turul Bibliotecii.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 marL="365125" indent="358775" algn="just">
              <a:buNone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358775"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Comunicarea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colecţiilor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presupune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deschiderea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largă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acesteia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spre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utilizatorii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săi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democratizarea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serviciilor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produselor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specifice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Modul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comunicare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documentelor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referă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la:  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consultarea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loc,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sala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lectură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împrumutul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domiciliu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COMUNICAREA COLECȚIILOR BIBLIOTECII  2019-2021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1" name="Picture 3" descr="C:\Users\Admin\Documents\9senat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214422"/>
            <a:ext cx="7143800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 marL="365125" indent="446088"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Constituirea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conservarea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colecţiilor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asigurarea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accesului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resursele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documentare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utilizatorii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reali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potenţiali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sunt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obiectivele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principale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ale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unei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jurul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cărora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desfăşoară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întreaga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activitate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instituţiei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446088"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Circuitul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documentelor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un complex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acțiuni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subordonat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standarde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tehnici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tehnologii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pregătesc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documentul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întâlnirea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potențialul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utilizator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43536"/>
          </a:xfrm>
        </p:spPr>
        <p:txBody>
          <a:bodyPr>
            <a:noAutofit/>
          </a:bodyPr>
          <a:lstStyle/>
          <a:p>
            <a:pPr lvl="0" algn="just"/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Alocarea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resurse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financiare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insuficiente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colecţiilor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Scăderea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numărului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abonamente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publicaţii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periodice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motivul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creşterii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preţului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lor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Îmbătr</a:t>
            </a:r>
            <a:r>
              <a:rPr lang="ro-RO" sz="2900" dirty="0" smtClean="0">
                <a:latin typeface="Times New Roman" pitchFamily="18" charset="0"/>
                <a:cs typeface="Times New Roman" pitchFamily="18" charset="0"/>
              </a:rPr>
              <a:t>â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nirea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colecţiilor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imposibilitatea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de a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procura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multe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exemplare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titlu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Nerespectarea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către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cadrele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universitare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a 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dispoziției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privind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prezentarea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obligatore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colecția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biblotecii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propriilor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publicații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Numărul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mic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documente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format electronic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Repozitoriul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Instituțional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IMPEDIMENTELE DEZVOLTĂRII COLECȚIILOR BIBLIOTECII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14974"/>
          </a:xfrm>
        </p:spPr>
        <p:txBody>
          <a:bodyPr>
            <a:noAutofit/>
          </a:bodyPr>
          <a:lstStyle/>
          <a:p>
            <a:pPr lvl="0" algn="just"/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Elaborarea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politicii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dezvoltare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colecţiilor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Creşterea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bugetului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repartizarea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lui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eficientă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satisfacerea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nevoilor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informaţionale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ale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utilizatorilor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Analiza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evaluarea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colecţiilor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perspectiva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relevanţei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lor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procesul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studiu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cercetare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Acoperirea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documentară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informaţională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unor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specialităţi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instituite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cadrul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universităţii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impune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necesitatea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reeditării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unor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publicații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existente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colecțiile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900" dirty="0" err="1" smtClean="0">
                <a:latin typeface="Times New Roman" pitchFamily="18" charset="0"/>
                <a:cs typeface="Times New Roman" pitchFamily="18" charset="0"/>
              </a:rPr>
              <a:t>bibliotecii</a:t>
            </a:r>
            <a:r>
              <a:rPr lang="en-U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900" dirty="0" smtClean="0">
                <a:latin typeface="Times New Roman" pitchFamily="18" charset="0"/>
                <a:cs typeface="Times New Roman" pitchFamily="18" charset="0"/>
              </a:rPr>
              <a:t>(manuale).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TENDINŢELE MANAGEMENTULUI ÎN DEZVOLTAREA COLECŢIILOR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 fontScale="85000" lnSpcReduction="10000"/>
          </a:bodyPr>
          <a:lstStyle/>
          <a:p>
            <a:pPr marL="365125" indent="357188" algn="just">
              <a:buNone/>
            </a:pP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Actualizarea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continuă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resurselor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infodocumentare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imperativ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timpului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impus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noile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tehnologii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informare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de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schimbarea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tehnicilor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modelelor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satisfacere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necesităților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informaționale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care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contribuie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substanțial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modernizarea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serviciilor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bibliotecă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, la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crearea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resurse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accesibile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utilizatori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o-RO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357188" algn="just"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colecției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universal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ciclu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constant care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continuă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atâta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timp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cât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biblioteca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centrele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informare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cs typeface="Times New Roman" pitchFamily="18" charset="0"/>
              </a:rPr>
              <a:t>există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o-RO" dirty="0" smtClean="0"/>
          </a:p>
          <a:p>
            <a:pPr>
              <a:buNone/>
            </a:pPr>
            <a:endParaRPr lang="ro-RO" dirty="0" smtClean="0"/>
          </a:p>
          <a:p>
            <a:pPr>
              <a:buNone/>
            </a:pPr>
            <a:endParaRPr lang="ro-RO" dirty="0" smtClean="0"/>
          </a:p>
          <a:p>
            <a:pPr algn="ctr">
              <a:buNone/>
            </a:pPr>
            <a:r>
              <a:rPr lang="ro-RO" sz="3000" b="1" dirty="0" smtClean="0">
                <a:latin typeface="Times New Roman" pitchFamily="18" charset="0"/>
                <a:cs typeface="Times New Roman" pitchFamily="18" charset="0"/>
              </a:rPr>
              <a:t>VĂ MULȚUMESC PENTRU ATENȚIE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/>
          </a:bodyPr>
          <a:lstStyle/>
          <a:p>
            <a:pPr marL="365125" indent="357188">
              <a:buNone/>
            </a:pP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357188"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Legea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privire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nr. 160 din 20.07.2017, art. 30(1)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prevede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,,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Colecţiile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constituie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corespundere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tipul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identitatea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culturală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lingvistică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comunităţii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interesele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cerinţele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utilizatorilor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includ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diferite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categorii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documente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suport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hârtie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format digital”.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Autofit/>
          </a:bodyPr>
          <a:lstStyle/>
          <a:p>
            <a:pPr marL="365125" indent="268288"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USEFS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organizarea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colecţiilor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răspunde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cerinţelor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complexe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diverse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informare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studiu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cercetare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ale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studenţilor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cadrelor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didactice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cercetătorilor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altor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categorii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socio–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profesionale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din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învăţământ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268288"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Colecţiile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au un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conţinut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enciclopedic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asigurând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bază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pluridisciplinară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studiile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universitare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cercetare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specializate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profilul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departamentelor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domeniilor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adiacente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/>
          </a:bodyPr>
          <a:lstStyle/>
          <a:p>
            <a:pPr marL="365125" indent="446088" algn="just">
              <a:buNone/>
            </a:pPr>
            <a:endParaRPr lang="ro-RO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446088" algn="just">
              <a:buNone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Colecţiile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constituie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dezvoltă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funcţie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cerinţele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informare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documentare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ale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utilizatorilor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achiziţionare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donaţii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proiecte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parteneriate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365125" indent="446088" algn="just">
              <a:buNone/>
            </a:pPr>
            <a:r>
              <a:rPr lang="ro-RO" sz="3200" dirty="0" smtClean="0">
                <a:latin typeface="Times New Roman" pitchFamily="18" charset="0"/>
                <a:cs typeface="Times New Roman" pitchFamily="18" charset="0"/>
              </a:rPr>
              <a:t> Patrimoniul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Bibliotecii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USEFS la moment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cuprinde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63075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documente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(8405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titluri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valoare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de peste1800000,00 lei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include: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cărți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publicații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periodice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teze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autoreferate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documente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electronice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Admin\Documents\1 senat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928670"/>
            <a:ext cx="728667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Admin\Documents\2senat.pn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000108"/>
            <a:ext cx="7215238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cuments\7senat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214422"/>
            <a:ext cx="7143800" cy="4643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/>
          <a:lstStyle/>
          <a:p>
            <a:pPr marL="365125" indent="357188" algn="just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Anual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colecţiile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bibliotecii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completează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cu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aproximativ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800 volume /120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titluri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20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abonamente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reviste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ziare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prin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abonare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donații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Biblioteca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oferă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acces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documentele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electronice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bazele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de date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proprii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Catalogul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Electronic,</a:t>
            </a:r>
            <a:r>
              <a:rPr lang="ro-RO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Repozitoriul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Instituțional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o-RO" sz="30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baze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de date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naţionale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Catalogul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SIBIMOL.bnrm.md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ro-RO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LIBUNIV.md a</a:t>
            </a:r>
            <a:r>
              <a:rPr lang="ro-RO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șapte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biblioteci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universitare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o-RO" sz="3000" dirty="0" smtClean="0">
                <a:latin typeface="Times New Roman" pitchFamily="18" charset="0"/>
                <a:cs typeface="Times New Roman" pitchFamily="18" charset="0"/>
              </a:rPr>
              <a:t> Repozitorii Instituționale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internaţionale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– 11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baze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de date full-text cu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acces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gratuit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i="1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biblioteca.usefs.md</a:t>
            </a:r>
            <a:r>
              <a:rPr lang="ro-RO" sz="3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263</TotalTime>
  <Words>887</Words>
  <PresentationFormat>Экран (4:3)</PresentationFormat>
  <Paragraphs>54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DOTAREA ȘI DEZVOLTAREA ACCESIBILITĂȚII COLECȚIILOR BIBLIOTECII USEFS  ȘEDINȚA SENATULUI USEFS   29.09.2022                                       Ana Ciumașu                                                              director Bibliotecă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ACHIZIȚII DE CARTE DUPĂ DOMENII  2019-2021 </vt:lpstr>
      <vt:lpstr>Слайд 11</vt:lpstr>
      <vt:lpstr>GENURILE DE COLECȚII</vt:lpstr>
      <vt:lpstr>Слайд 13</vt:lpstr>
      <vt:lpstr>CĂILE DE ACCESIBILITATE LA COLECȚIILE BIBLIOTECII</vt:lpstr>
      <vt:lpstr>Слайд 15</vt:lpstr>
      <vt:lpstr>Слайд 16</vt:lpstr>
      <vt:lpstr>Слайд 17</vt:lpstr>
      <vt:lpstr>Слайд 18</vt:lpstr>
      <vt:lpstr> COMUNICAREA COLECȚIILOR BIBLIOTECII  2019-2021 </vt:lpstr>
      <vt:lpstr>IMPEDIMENTELE DEZVOLTĂRII COLECȚIILOR BIBLIOTECII</vt:lpstr>
      <vt:lpstr>TENDINŢELE MANAGEMENTULUI ÎN DEZVOLTAREA COLECŢIILOR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DOTAREA ȘI DEZVOLTAREA ACCESIBILITĂȚII COLECȚIILOR BIBLIOTECII USEFS  ȘEDINȚA SENATULUI USEFS   29.09.2022                                       Ana Ciumașu                                                              director Bibliotecă   </dc:title>
  <dc:creator>Admin</dc:creator>
  <cp:lastModifiedBy>Admin</cp:lastModifiedBy>
  <cp:revision>47</cp:revision>
  <dcterms:created xsi:type="dcterms:W3CDTF">2022-09-27T12:19:32Z</dcterms:created>
  <dcterms:modified xsi:type="dcterms:W3CDTF">2022-12-08T09:09:18Z</dcterms:modified>
</cp:coreProperties>
</file>