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3" r:id="rId14"/>
    <p:sldId id="288" r:id="rId15"/>
    <p:sldId id="270" r:id="rId16"/>
    <p:sldId id="284" r:id="rId17"/>
    <p:sldId id="271" r:id="rId18"/>
    <p:sldId id="272" r:id="rId19"/>
    <p:sldId id="273" r:id="rId20"/>
    <p:sldId id="274" r:id="rId21"/>
    <p:sldId id="294" r:id="rId22"/>
    <p:sldId id="290" r:id="rId23"/>
    <p:sldId id="289" r:id="rId24"/>
    <p:sldId id="291" r:id="rId25"/>
    <p:sldId id="292" r:id="rId26"/>
    <p:sldId id="275" r:id="rId27"/>
    <p:sldId id="295" r:id="rId28"/>
    <p:sldId id="276" r:id="rId29"/>
    <p:sldId id="285" r:id="rId30"/>
    <p:sldId id="28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6953" autoAdjust="0"/>
  </p:normalViewPr>
  <p:slideViewPr>
    <p:cSldViewPr>
      <p:cViewPr>
        <p:scale>
          <a:sx n="70" d="100"/>
          <a:sy n="70" d="100"/>
        </p:scale>
        <p:origin x="-130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E0A02-DD6D-402D-BAA3-E8AB8A7C1966}" type="datetimeFigureOut">
              <a:rPr lang="ru-RU" smtClean="0"/>
              <a:pPr/>
              <a:t>08.12.2022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36750-643D-4D28-A727-FF065D8BF79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08.12.2022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dart-europe.eu/basic-search.php" TargetMode="External"/><Relationship Id="rId3" Type="http://schemas.openxmlformats.org/officeDocument/2006/relationships/hyperlink" Target="http://methods.sagepub.com/" TargetMode="External"/><Relationship Id="rId7" Type="http://schemas.openxmlformats.org/officeDocument/2006/relationships/hyperlink" Target="http://www.biomedcentral.com/" TargetMode="External"/><Relationship Id="rId2" Type="http://schemas.openxmlformats.org/officeDocument/2006/relationships/hyperlink" Target="https://www.cambridge.org/core" TargetMode="External"/><Relationship Id="rId1" Type="http://schemas.openxmlformats.org/officeDocument/2006/relationships/slideLayout" Target="../slideLayouts/slideLayout2.xml"/><Relationship Id="rId6" Type="http://schemas.openxmlformats.org/officeDocument/2006/relationships/hyperlink" Target="http://www.ansinet.com/journals.php" TargetMode="External"/><Relationship Id="rId11" Type="http://schemas.openxmlformats.org/officeDocument/2006/relationships/hyperlink" Target="http://www.springerlink.com/journals/open/" TargetMode="External"/><Relationship Id="rId5" Type="http://schemas.openxmlformats.org/officeDocument/2006/relationships/hyperlink" Target="http://academicpublishingplatforms.com/index.php" TargetMode="External"/><Relationship Id="rId10" Type="http://schemas.openxmlformats.org/officeDocument/2006/relationships/hyperlink" Target="http://www.doaj.org/" TargetMode="External"/><Relationship Id="rId4" Type="http://schemas.openxmlformats.org/officeDocument/2006/relationships/hyperlink" Target="http://www.academicjournals.org/" TargetMode="External"/><Relationship Id="rId9" Type="http://schemas.openxmlformats.org/officeDocument/2006/relationships/hyperlink" Target="http://www.doabook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714356"/>
            <a:ext cx="8501122" cy="5500726"/>
          </a:xfrm>
        </p:spPr>
        <p:txBody>
          <a:bodyPr>
            <a:normAutofit fontScale="90000"/>
          </a:bodyPr>
          <a:lstStyle/>
          <a:p>
            <a:pPr algn="ctr"/>
            <a:r>
              <a:rPr lang="ro-RO" sz="3400" b="1" i="1" dirty="0" smtClean="0">
                <a:latin typeface="Times New Roman" pitchFamily="18" charset="0"/>
                <a:cs typeface="Times New Roman" pitchFamily="18" charset="0"/>
              </a:rPr>
              <a:t>APLICAREA TEHNOLOGIILOR INFORMAȚIONALE ÎN ACTIVITATEA </a:t>
            </a:r>
            <a:r>
              <a:rPr lang="en-US" sz="3400" b="1" i="1" dirty="0" smtClean="0">
                <a:latin typeface="Times New Roman" pitchFamily="18" charset="0"/>
                <a:cs typeface="Times New Roman" pitchFamily="18" charset="0"/>
              </a:rPr>
              <a:t/>
            </a:r>
            <a:br>
              <a:rPr lang="en-US" sz="3400" b="1" i="1" dirty="0" smtClean="0">
                <a:latin typeface="Times New Roman" pitchFamily="18" charset="0"/>
                <a:cs typeface="Times New Roman" pitchFamily="18" charset="0"/>
              </a:rPr>
            </a:br>
            <a:r>
              <a:rPr lang="ro-RO" sz="3400" b="1" i="1" dirty="0" smtClean="0">
                <a:latin typeface="Times New Roman" pitchFamily="18" charset="0"/>
                <a:cs typeface="Times New Roman" pitchFamily="18" charset="0"/>
              </a:rPr>
              <a:t>BIBLIOTECII USEFS</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Ședința senatului usefs</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ro-RO" sz="2700" dirty="0" smtClean="0">
                <a:latin typeface="Times New Roman" pitchFamily="18" charset="0"/>
                <a:cs typeface="Times New Roman" pitchFamily="18" charset="0"/>
              </a:rPr>
              <a:t>11.02.2020                                        </a:t>
            </a:r>
            <a:r>
              <a:rPr lang="ro-RO" sz="2700" b="1" i="1" dirty="0" smtClean="0">
                <a:latin typeface="Times New Roman" pitchFamily="18" charset="0"/>
                <a:cs typeface="Times New Roman" pitchFamily="18" charset="0"/>
              </a:rPr>
              <a:t>Ana Ciumașu</a:t>
            </a:r>
            <a:r>
              <a:rPr lang="ru-RU" sz="2700" b="1" i="1" dirty="0" smtClean="0">
                <a:latin typeface="Times New Roman" pitchFamily="18" charset="0"/>
                <a:cs typeface="Times New Roman" pitchFamily="18" charset="0"/>
              </a:rPr>
              <a:t/>
            </a:r>
            <a:br>
              <a:rPr lang="ru-RU" sz="2700" b="1" i="1" dirty="0" smtClean="0">
                <a:latin typeface="Times New Roman" pitchFamily="18" charset="0"/>
                <a:cs typeface="Times New Roman" pitchFamily="18" charset="0"/>
              </a:rPr>
            </a:br>
            <a:r>
              <a:rPr lang="ro-RO" sz="2700" b="1" i="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director</a:t>
            </a:r>
            <a:r>
              <a:rPr lang="ro-RO" sz="2000" b="1" i="1" dirty="0" smtClean="0">
                <a:latin typeface="Times New Roman" pitchFamily="18" charset="0"/>
                <a:cs typeface="Times New Roman" pitchFamily="18" charset="0"/>
              </a:rPr>
              <a:t> BibliotecĂ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501122" cy="654032"/>
          </a:xfrm>
        </p:spPr>
        <p:txBody>
          <a:bodyPr>
            <a:normAutofit fontScale="90000"/>
          </a:bodyPr>
          <a:lstStyle/>
          <a:p>
            <a:pPr algn="ctr"/>
            <a:r>
              <a:rPr lang="ro-RO" b="1" i="1" dirty="0" smtClean="0"/>
              <a:t/>
            </a:r>
            <a:br>
              <a:rPr lang="ro-RO" b="1" i="1" dirty="0" smtClean="0"/>
            </a:br>
            <a:r>
              <a:rPr lang="ro-RO" b="1" i="1" dirty="0" smtClean="0"/>
              <a:t/>
            </a:r>
            <a:br>
              <a:rPr lang="ro-RO" b="1" i="1" dirty="0" smtClean="0"/>
            </a:br>
            <a:r>
              <a:rPr lang="ro-RO" sz="3600" b="1" i="1" dirty="0" smtClean="0">
                <a:latin typeface="Times New Roman" pitchFamily="18" charset="0"/>
                <a:cs typeface="Times New Roman" pitchFamily="18" charset="0"/>
              </a:rPr>
              <a:t>căutare  publicații după autor</a:t>
            </a:r>
            <a:r>
              <a:rPr lang="ru-RU" dirty="0" smtClean="0"/>
              <a:t/>
            </a:r>
            <a:br>
              <a:rPr lang="ru-RU" dirty="0" smtClean="0"/>
            </a:br>
            <a:r>
              <a:rPr lang="ro-RO" dirty="0" smtClean="0"/>
              <a:t> </a:t>
            </a:r>
            <a:r>
              <a:rPr lang="ru-RU" dirty="0" smtClean="0"/>
              <a:t/>
            </a:r>
            <a:br>
              <a:rPr lang="ru-RU" dirty="0" smtClean="0"/>
            </a:br>
            <a:endParaRPr lang="ru-RU" dirty="0"/>
          </a:p>
        </p:txBody>
      </p:sp>
      <p:pic>
        <p:nvPicPr>
          <p:cNvPr id="4" name="Содержимое 3" descr="C:\Users\Admin\Pictures\8.png"/>
          <p:cNvPicPr>
            <a:picLocks noGrp="1"/>
          </p:cNvPicPr>
          <p:nvPr>
            <p:ph idx="1"/>
          </p:nvPr>
        </p:nvPicPr>
        <p:blipFill>
          <a:blip r:embed="rId2"/>
          <a:stretch>
            <a:fillRect/>
          </a:stretch>
        </p:blipFill>
        <p:spPr bwMode="auto">
          <a:xfrm>
            <a:off x="285721" y="1071546"/>
            <a:ext cx="8501122" cy="521497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42"/>
            <a:ext cx="8501122" cy="5857916"/>
          </a:xfrm>
        </p:spPr>
        <p:txBody>
          <a:bodyPr>
            <a:normAutofit/>
          </a:bodyPr>
          <a:lstStyle/>
          <a:p>
            <a:pPr marL="95250" indent="-95250" algn="just">
              <a:buNone/>
              <a:tabLst>
                <a:tab pos="725488" algn="l"/>
                <a:tab pos="898525" algn="l"/>
              </a:tabLst>
            </a:pPr>
            <a:r>
              <a:rPr lang="ro-RO" sz="3000" dirty="0" smtClean="0">
                <a:latin typeface="Times New Roman" pitchFamily="18" charset="0"/>
                <a:cs typeface="Times New Roman" pitchFamily="18" charset="0"/>
              </a:rPr>
              <a:t>      În anul 2017 în baza soft-ului open source (OSS)DSpace a fost creat Repozitoriul Instituţional USEFS. Arhivă electronică instituțională on-line în acces deschis, fiind gestionată de Biblioteca USEFS în vederea acumulării, stocării, conservării şi diseminării rezultatelor ştiinţifico-didactice  ale USEFS pe termen lung.</a:t>
            </a:r>
          </a:p>
          <a:p>
            <a:pPr marL="95250" indent="-95250" algn="just">
              <a:buNone/>
              <a:tabLst>
                <a:tab pos="725488" algn="l"/>
              </a:tabLst>
            </a:pPr>
            <a:r>
              <a:rPr lang="ro-RO" sz="3000" dirty="0" smtClean="0">
                <a:latin typeface="Times New Roman" pitchFamily="18" charset="0"/>
                <a:cs typeface="Times New Roman" pitchFamily="18" charset="0"/>
              </a:rPr>
              <a:t>      Repozitoriului Instituțional cuprinde full-text a 233 documente.</a:t>
            </a:r>
            <a:endParaRPr lang="ru-RU" sz="3000" dirty="0" smtClean="0">
              <a:latin typeface="Times New Roman" pitchFamily="18" charset="0"/>
              <a:cs typeface="Times New Roman" pitchFamily="18" charset="0"/>
            </a:endParaRPr>
          </a:p>
          <a:p>
            <a:pPr marL="95250" indent="-95250" algn="just">
              <a:buNone/>
            </a:pPr>
            <a:r>
              <a:rPr lang="ro-RO" sz="3000" dirty="0" smtClean="0">
                <a:latin typeface="Times New Roman" pitchFamily="18" charset="0"/>
                <a:cs typeface="Times New Roman" pitchFamily="18" charset="0"/>
              </a:rPr>
              <a:t>    RI – realizarea Politicii Instiuționale USEFS privind Accesul Deschis.</a:t>
            </a:r>
            <a:endParaRPr lang="ru-RU" sz="3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01122" cy="571504"/>
          </a:xfrm>
        </p:spPr>
        <p:txBody>
          <a:bodyPr>
            <a:normAutofit fontScale="90000"/>
          </a:bodyPr>
          <a:lstStyle/>
          <a:p>
            <a:pPr algn="ctr"/>
            <a:r>
              <a:rPr lang="ro-RO" sz="3200" b="1" i="1" dirty="0" smtClean="0">
                <a:latin typeface="Times New Roman" pitchFamily="18" charset="0"/>
                <a:cs typeface="Times New Roman" pitchFamily="18" charset="0"/>
              </a:rPr>
              <a:t>         </a:t>
            </a:r>
            <a:br>
              <a:rPr lang="ro-RO" sz="3200" b="1" i="1" dirty="0" smtClean="0">
                <a:latin typeface="Times New Roman" pitchFamily="18" charset="0"/>
                <a:cs typeface="Times New Roman" pitchFamily="18" charset="0"/>
              </a:rPr>
            </a:br>
            <a:r>
              <a:rPr lang="ro-RO" sz="3200" b="1" i="1" dirty="0" smtClean="0">
                <a:latin typeface="Times New Roman" pitchFamily="18" charset="0"/>
                <a:cs typeface="Times New Roman" pitchFamily="18" charset="0"/>
              </a:rPr>
              <a:t> </a:t>
            </a:r>
            <a:r>
              <a:rPr lang="ro-RO" sz="3600" b="1" i="1" dirty="0" smtClean="0">
                <a:latin typeface="Times New Roman" pitchFamily="18" charset="0"/>
                <a:cs typeface="Times New Roman" pitchFamily="18" charset="0"/>
              </a:rPr>
              <a:t>Interfața Repozitor</a:t>
            </a:r>
            <a:r>
              <a:rPr lang="en-US" sz="3600" b="1" i="1" dirty="0" smtClean="0">
                <a:latin typeface="Times New Roman" pitchFamily="18" charset="0"/>
                <a:cs typeface="Times New Roman" pitchFamily="18" charset="0"/>
              </a:rPr>
              <a:t>u</a:t>
            </a:r>
            <a:r>
              <a:rPr lang="ro-RO"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I</a:t>
            </a:r>
            <a:r>
              <a:rPr lang="ro-RO" sz="3600" b="1" i="1" dirty="0" smtClean="0">
                <a:latin typeface="Times New Roman" pitchFamily="18" charset="0"/>
                <a:cs typeface="Times New Roman" pitchFamily="18" charset="0"/>
              </a:rPr>
              <a:t>nstituțional</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4" name="Содержимое 3" descr="C:\Users\Admin\Pictures\6.png"/>
          <p:cNvPicPr>
            <a:picLocks noGrp="1"/>
          </p:cNvPicPr>
          <p:nvPr>
            <p:ph idx="1"/>
          </p:nvPr>
        </p:nvPicPr>
        <p:blipFill>
          <a:blip r:embed="rId2" cstate="print"/>
          <a:srcRect/>
          <a:stretch>
            <a:fillRect/>
          </a:stretch>
        </p:blipFill>
        <p:spPr bwMode="auto">
          <a:xfrm>
            <a:off x="428596" y="1071546"/>
            <a:ext cx="8229600" cy="54292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553480" cy="714380"/>
          </a:xfrm>
        </p:spPr>
        <p:txBody>
          <a:bodyPr>
            <a:noAutofit/>
          </a:bodyPr>
          <a:lstStyle/>
          <a:p>
            <a:pPr algn="ctr"/>
            <a:r>
              <a:rPr lang="ro-RO" sz="2700" b="1" dirty="0" smtClean="0">
                <a:latin typeface="Times New Roman" pitchFamily="18" charset="0"/>
                <a:cs typeface="Times New Roman" pitchFamily="18" charset="0"/>
              </a:rPr>
              <a:t>„Modernizarea serviciilor bibliotecilor universitare din Moldova</a:t>
            </a:r>
            <a:r>
              <a:rPr lang="ro-RO" sz="2800" b="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357298"/>
            <a:ext cx="8429684" cy="4722827"/>
          </a:xfrm>
        </p:spPr>
        <p:txBody>
          <a:bodyPr>
            <a:normAutofit/>
          </a:bodyPr>
          <a:lstStyle/>
          <a:p>
            <a:pPr marL="0" indent="369888" algn="just">
              <a:buNone/>
            </a:pPr>
            <a:r>
              <a:rPr lang="ro-RO" sz="3000" dirty="0" smtClean="0">
                <a:latin typeface="Times New Roman" pitchFamily="18" charset="0"/>
                <a:cs typeface="Times New Roman" pitchFamily="18" charset="0"/>
              </a:rPr>
              <a:t>Proiect finanţat de Programul Norvegian de Cooperare în domeniul învăţământului superior cu Eurasia, în parteneriat cu Academia de Studii Economice din Moldova, Universitatea din Bergen, Norvegia, Universitatea Transilvania din Braşov, România şi 18 biblioteci universitare din Republica Moldova</a:t>
            </a:r>
          </a:p>
          <a:p>
            <a:pPr marL="0" indent="369888" algn="just">
              <a:buNone/>
            </a:pPr>
            <a:r>
              <a:rPr lang="ro-RO" sz="3000" dirty="0" smtClean="0">
                <a:latin typeface="Times New Roman" pitchFamily="18" charset="0"/>
                <a:cs typeface="Times New Roman" pitchFamily="18" charset="0"/>
              </a:rPr>
              <a:t>Consorțiului REM (Resurse Electronice pentru Moldova)</a:t>
            </a:r>
            <a:endParaRPr lang="ru-RU" sz="3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553480" cy="714380"/>
          </a:xfrm>
        </p:spPr>
        <p:txBody>
          <a:bodyPr>
            <a:normAutofit/>
          </a:bodyPr>
          <a:lstStyle/>
          <a:p>
            <a:pPr algn="ctr"/>
            <a:r>
              <a:rPr lang="ro-RO" sz="3200" b="1" i="1" dirty="0" smtClean="0">
                <a:latin typeface="Times New Roman" pitchFamily="18" charset="0"/>
                <a:cs typeface="Times New Roman" pitchFamily="18" charset="0"/>
              </a:rPr>
              <a:t>BAZE DE DATE</a:t>
            </a: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000108"/>
            <a:ext cx="8501122" cy="5286412"/>
          </a:xfrm>
        </p:spPr>
        <p:txBody>
          <a:bodyPr>
            <a:noAutofit/>
          </a:bodyPr>
          <a:lstStyle/>
          <a:p>
            <a:pPr fontAlgn="base">
              <a:lnSpc>
                <a:spcPct val="150000"/>
              </a:lnSpc>
            </a:pPr>
            <a:r>
              <a:rPr lang="ro-RO" sz="1800" b="1" dirty="0" smtClean="0">
                <a:latin typeface="Times New Roman" pitchFamily="18" charset="0"/>
                <a:cs typeface="Times New Roman" pitchFamily="18" charset="0"/>
              </a:rPr>
              <a:t>Cambridge University Press  </a:t>
            </a:r>
            <a:r>
              <a:rPr lang="ro-RO" sz="1800" u="sng" dirty="0" smtClean="0">
                <a:latin typeface="Times New Roman" pitchFamily="18" charset="0"/>
                <a:cs typeface="Times New Roman" pitchFamily="18" charset="0"/>
                <a:hlinkClick r:id="rId2"/>
              </a:rPr>
              <a:t>https://www.cambridge.og/core</a:t>
            </a:r>
            <a:r>
              <a:rPr lang="ro-RO"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SAGE Research Methods  </a:t>
            </a:r>
            <a:r>
              <a:rPr lang="ro-RO" sz="1800" u="sng" dirty="0" smtClean="0">
                <a:latin typeface="Times New Roman" pitchFamily="18" charset="0"/>
                <a:cs typeface="Times New Roman" pitchFamily="18" charset="0"/>
                <a:hlinkClick r:id="rId3"/>
              </a:rPr>
              <a:t>http://methods.sagepub.com/</a:t>
            </a:r>
            <a:r>
              <a:rPr lang="ro-RO"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Academic Journals  </a:t>
            </a:r>
            <a:r>
              <a:rPr lang="ro-RO" sz="1800" u="sng" dirty="0" smtClean="0">
                <a:latin typeface="Times New Roman" pitchFamily="18" charset="0"/>
                <a:cs typeface="Times New Roman" pitchFamily="18" charset="0"/>
                <a:hlinkClick r:id="rId4"/>
              </a:rPr>
              <a:t>http://www.academicjournals.org/</a:t>
            </a:r>
            <a:r>
              <a:rPr lang="ro-RO"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Academic Publishing Platforms  </a:t>
            </a:r>
            <a:r>
              <a:rPr lang="ro-RO" sz="1800" u="sng" dirty="0" smtClean="0">
                <a:latin typeface="Times New Roman" pitchFamily="18" charset="0"/>
                <a:cs typeface="Times New Roman" pitchFamily="18" charset="0"/>
                <a:hlinkClick r:id="rId5"/>
              </a:rPr>
              <a:t>http://academicpublishingplatforms.com/index.php</a:t>
            </a:r>
            <a:r>
              <a:rPr lang="ro-RO"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Asian Network for Scientific Information  </a:t>
            </a:r>
            <a:r>
              <a:rPr lang="ro-RO" sz="1800" u="sng" dirty="0" smtClean="0">
                <a:latin typeface="Times New Roman" pitchFamily="18" charset="0"/>
                <a:cs typeface="Times New Roman" pitchFamily="18" charset="0"/>
                <a:hlinkClick r:id="rId6"/>
              </a:rPr>
              <a:t>http://www.ansinet.com/journals.php</a:t>
            </a:r>
            <a:r>
              <a:rPr lang="ro-RO"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BioMed Central  </a:t>
            </a:r>
            <a:r>
              <a:rPr lang="ro-RO" sz="1800" u="sng" dirty="0" smtClean="0">
                <a:latin typeface="Times New Roman" pitchFamily="18" charset="0"/>
                <a:cs typeface="Times New Roman" pitchFamily="18" charset="0"/>
                <a:hlinkClick r:id="rId7"/>
              </a:rPr>
              <a:t>http://www.biomedcentral.com/</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Dart-Europe E-These Portal  </a:t>
            </a:r>
            <a:r>
              <a:rPr lang="ro-RO" sz="1800" u="sng" dirty="0" smtClean="0">
                <a:latin typeface="Times New Roman" pitchFamily="18" charset="0"/>
                <a:cs typeface="Times New Roman" pitchFamily="18" charset="0"/>
                <a:hlinkClick r:id="rId8"/>
              </a:rPr>
              <a:t>http://www.dart-europe.eu/basic-search.php</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Directory of Open Access Books</a:t>
            </a:r>
            <a:r>
              <a:rPr lang="ro-RO" sz="1800" dirty="0" smtClean="0">
                <a:latin typeface="Times New Roman" pitchFamily="18" charset="0"/>
                <a:cs typeface="Times New Roman" pitchFamily="18" charset="0"/>
              </a:rPr>
              <a:t> </a:t>
            </a:r>
            <a:r>
              <a:rPr lang="ro-RO" sz="1800" u="sng" dirty="0" smtClean="0">
                <a:latin typeface="Times New Roman" pitchFamily="18" charset="0"/>
                <a:cs typeface="Times New Roman" pitchFamily="18" charset="0"/>
                <a:hlinkClick r:id="rId9"/>
              </a:rPr>
              <a:t>http://www.doabooks.org/</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Directory of Open Journals (DOAJ)</a:t>
            </a:r>
            <a:r>
              <a:rPr lang="ro-RO" sz="1800" dirty="0" smtClean="0">
                <a:latin typeface="Times New Roman" pitchFamily="18" charset="0"/>
                <a:cs typeface="Times New Roman" pitchFamily="18" charset="0"/>
              </a:rPr>
              <a:t>  </a:t>
            </a:r>
            <a:r>
              <a:rPr lang="ro-RO" sz="1800" u="sng" dirty="0" smtClean="0">
                <a:latin typeface="Times New Roman" pitchFamily="18" charset="0"/>
                <a:cs typeface="Times New Roman" pitchFamily="18" charset="0"/>
                <a:hlinkClick r:id="rId10"/>
              </a:rPr>
              <a:t>http://www.doaj.org/</a:t>
            </a:r>
            <a:endParaRPr lang="ru-RU" sz="1800" dirty="0" smtClean="0">
              <a:latin typeface="Times New Roman" pitchFamily="18" charset="0"/>
              <a:cs typeface="Times New Roman" pitchFamily="18" charset="0"/>
            </a:endParaRPr>
          </a:p>
          <a:p>
            <a:pPr fontAlgn="base">
              <a:lnSpc>
                <a:spcPct val="150000"/>
              </a:lnSpc>
            </a:pPr>
            <a:r>
              <a:rPr lang="ro-RO" sz="1800" b="1" dirty="0" smtClean="0">
                <a:latin typeface="Times New Roman" pitchFamily="18" charset="0"/>
                <a:cs typeface="Times New Roman" pitchFamily="18" charset="0"/>
              </a:rPr>
              <a:t>Academic Publishing Platforms </a:t>
            </a:r>
            <a:r>
              <a:rPr lang="ro-RO" sz="1800" u="sng" dirty="0" smtClean="0">
                <a:latin typeface="Times New Roman" pitchFamily="18" charset="0"/>
                <a:cs typeface="Times New Roman" pitchFamily="18" charset="0"/>
                <a:hlinkClick r:id="rId5"/>
              </a:rPr>
              <a:t>http://academicpublishingplatforms.com/index.php</a:t>
            </a:r>
            <a:endParaRPr lang="ru-RU" sz="1800" dirty="0" smtClean="0">
              <a:latin typeface="Times New Roman" pitchFamily="18" charset="0"/>
              <a:cs typeface="Times New Roman" pitchFamily="18" charset="0"/>
            </a:endParaRPr>
          </a:p>
          <a:p>
            <a:pPr fontAlgn="base">
              <a:lnSpc>
                <a:spcPct val="150000"/>
              </a:lnSpc>
            </a:pPr>
            <a:r>
              <a:rPr lang="ro-RO" sz="1800" dirty="0" smtClean="0">
                <a:latin typeface="Times New Roman" pitchFamily="18" charset="0"/>
                <a:cs typeface="Times New Roman" pitchFamily="18" charset="0"/>
              </a:rPr>
              <a:t> </a:t>
            </a:r>
            <a:r>
              <a:rPr lang="ro-RO" sz="1800" b="1" dirty="0" smtClean="0">
                <a:latin typeface="Times New Roman" pitchFamily="18" charset="0"/>
                <a:cs typeface="Times New Roman" pitchFamily="18" charset="0"/>
              </a:rPr>
              <a:t>SpringerLink – Open Access Journals</a:t>
            </a:r>
            <a:r>
              <a:rPr lang="ro-RO" sz="1800" dirty="0" smtClean="0">
                <a:latin typeface="Times New Roman" pitchFamily="18" charset="0"/>
                <a:cs typeface="Times New Roman" pitchFamily="18" charset="0"/>
              </a:rPr>
              <a:t> </a:t>
            </a:r>
            <a:r>
              <a:rPr lang="ro-RO" sz="1800" u="sng" dirty="0" smtClean="0">
                <a:latin typeface="Times New Roman" pitchFamily="18" charset="0"/>
                <a:cs typeface="Times New Roman" pitchFamily="18" charset="0"/>
                <a:hlinkClick r:id="rId11"/>
              </a:rPr>
              <a:t>http://www.springerlink.com/journals/open/</a:t>
            </a:r>
            <a:endParaRPr lang="ru-RU" sz="1800" dirty="0" smtClean="0">
              <a:latin typeface="Times New Roman" pitchFamily="18" charset="0"/>
              <a:cs typeface="Times New Roman" pitchFamily="18" charset="0"/>
            </a:endParaRPr>
          </a:p>
          <a:p>
            <a:pPr>
              <a:buNone/>
            </a:pPr>
            <a:endParaRPr lang="ru-RU"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501122" cy="5072098"/>
          </a:xfrm>
        </p:spPr>
        <p:txBody>
          <a:bodyPr>
            <a:normAutofit/>
          </a:bodyPr>
          <a:lstStyle/>
          <a:p>
            <a:pPr marL="0" indent="0" algn="just">
              <a:buNone/>
              <a:tabLst>
                <a:tab pos="536575" algn="l"/>
                <a:tab pos="725488" algn="l"/>
              </a:tabLst>
            </a:pPr>
            <a:r>
              <a:rPr lang="ro-RO"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Instruirea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beneficiarilor</a:t>
            </a:r>
            <a:r>
              <a:rPr lang="en-US" sz="3000" dirty="0" smtClean="0">
                <a:latin typeface="Times New Roman" pitchFamily="18" charset="0"/>
                <a:cs typeface="Times New Roman" pitchFamily="18" charset="0"/>
              </a:rPr>
              <a:t> se </a:t>
            </a:r>
            <a:r>
              <a:rPr lang="en-US" sz="3000" dirty="0" err="1" smtClean="0">
                <a:latin typeface="Times New Roman" pitchFamily="18" charset="0"/>
                <a:cs typeface="Times New Roman" pitchFamily="18" charset="0"/>
              </a:rPr>
              <a:t>realizează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cursul</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Bazele</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Culturii</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Informaţionale</a:t>
            </a:r>
            <a:r>
              <a:rPr lang="en-US" sz="3000" i="1"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predat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prezent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doar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grupele</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cursanți</a:t>
            </a:r>
            <a:r>
              <a:rPr lang="en-US" sz="3000" dirty="0" smtClean="0">
                <a:latin typeface="Times New Roman" pitchFamily="18" charset="0"/>
                <a:cs typeface="Times New Roman" pitchFamily="18" charset="0"/>
              </a:rPr>
              <a:t> din </a:t>
            </a:r>
            <a:r>
              <a:rPr lang="en-US" sz="3000" dirty="0" err="1" smtClean="0">
                <a:latin typeface="Times New Roman" pitchFamily="18" charset="0"/>
                <a:cs typeface="Times New Roman" pitchFamily="18" charset="0"/>
              </a:rPr>
              <a:t>cadrul</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Departamentului de Formare Continuă USEFS. </a:t>
            </a:r>
          </a:p>
          <a:p>
            <a:pPr marL="0" indent="0" algn="just">
              <a:buNone/>
            </a:pPr>
            <a:r>
              <a:rPr lang="ro-RO" sz="3000" dirty="0" smtClean="0">
                <a:latin typeface="Times New Roman" pitchFamily="18" charset="0"/>
                <a:cs typeface="Times New Roman" pitchFamily="18" charset="0"/>
              </a:rPr>
              <a:t>      Promovarea resurselor informaționale în cadrul: Ziua Ușilor Deschise, Ziua Științei, Accesul Deschis la informație, Turul bibliotecii, ore de informare a studenților organizate la solicitarea profesorilor, informații plasate pe site-ul bibliotecii</a:t>
            </a:r>
            <a:r>
              <a:rPr lang="ro-RO" sz="3000" dirty="0">
                <a:latin typeface="Times New Roman" pitchFamily="18" charset="0"/>
                <a:cs typeface="Times New Roman" pitchFamily="18" charset="0"/>
              </a:rPr>
              <a:t>.</a:t>
            </a:r>
            <a:endParaRPr lang="ru-RU" sz="3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928670"/>
            <a:ext cx="8572560" cy="4714908"/>
          </a:xfrm>
        </p:spPr>
        <p:txBody>
          <a:bodyPr>
            <a:normAutofit/>
          </a:bodyPr>
          <a:lstStyle/>
          <a:p>
            <a:pPr algn="just">
              <a:buNone/>
              <a:tabLst>
                <a:tab pos="725488" algn="l"/>
              </a:tabLst>
            </a:pPr>
            <a:r>
              <a:rPr lang="ro-RO" sz="3200" dirty="0" smtClean="0">
                <a:latin typeface="Times New Roman" pitchFamily="18" charset="0"/>
                <a:cs typeface="Times New Roman" pitchFamily="18" charset="0"/>
              </a:rPr>
              <a:t>      </a:t>
            </a:r>
          </a:p>
          <a:p>
            <a:pPr marL="0" indent="0" algn="just">
              <a:buNone/>
              <a:tabLst>
                <a:tab pos="725488" algn="l"/>
              </a:tabLst>
            </a:pPr>
            <a:r>
              <a:rPr lang="ro-RO" sz="3000" dirty="0" smtClean="0">
                <a:latin typeface="Times New Roman" pitchFamily="18" charset="0"/>
                <a:cs typeface="Times New Roman" pitchFamily="18" charset="0"/>
              </a:rPr>
              <a:t>       Biblioteca USEFS asigură accesul la infrastructura informațională locală, națională și globală prin intermediul a 27 calculatoare, dintre care 17 constituie stații de lucru pentru utilizatori, 8 - pentru angajații bibliotecii, 2 posturi asigură deservirea tehnică a softului</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un proiector &amp;ecran</a:t>
            </a:r>
            <a:r>
              <a:rPr lang="ro-RO"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501122" cy="654032"/>
          </a:xfrm>
        </p:spPr>
        <p:txBody>
          <a:bodyPr>
            <a:normAutofit/>
          </a:bodyPr>
          <a:lstStyle/>
          <a:p>
            <a:pPr algn="ctr"/>
            <a:r>
              <a:rPr lang="ro-RO"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Aplicarea</a:t>
            </a:r>
            <a:r>
              <a:rPr lang="en-US" sz="3200" b="1" i="1" dirty="0" smtClean="0">
                <a:latin typeface="Times New Roman" pitchFamily="18" charset="0"/>
                <a:cs typeface="Times New Roman" pitchFamily="18" charset="0"/>
              </a:rPr>
              <a:t> TI </a:t>
            </a:r>
            <a:r>
              <a:rPr lang="en-US" sz="3200" b="1" i="1" dirty="0" err="1" smtClean="0">
                <a:latin typeface="Times New Roman" pitchFamily="18" charset="0"/>
                <a:cs typeface="Times New Roman" pitchFamily="18" charset="0"/>
              </a:rPr>
              <a:t>în</a:t>
            </a:r>
            <a:r>
              <a:rPr lang="en-US" sz="3200" b="1" i="1" dirty="0" smtClean="0">
                <a:latin typeface="Times New Roman" pitchFamily="18" charset="0"/>
                <a:cs typeface="Times New Roman" pitchFamily="18" charset="0"/>
              </a:rPr>
              <a:t> </a:t>
            </a:r>
            <a:r>
              <a:rPr lang="ro-RO" sz="3200" b="1" i="1" dirty="0" smtClean="0">
                <a:latin typeface="Times New Roman" pitchFamily="18" charset="0"/>
                <a:cs typeface="Times New Roman" pitchFamily="18" charset="0"/>
              </a:rPr>
              <a:t>B</a:t>
            </a:r>
            <a:r>
              <a:rPr lang="en-US" sz="3200" b="1" i="1" dirty="0" err="1" smtClean="0">
                <a:latin typeface="Times New Roman" pitchFamily="18" charset="0"/>
                <a:cs typeface="Times New Roman" pitchFamily="18" charset="0"/>
              </a:rPr>
              <a:t>ibliotec</a:t>
            </a:r>
            <a:r>
              <a:rPr lang="ro-RO" sz="3200" b="1" i="1" dirty="0" smtClean="0">
                <a:latin typeface="Times New Roman" pitchFamily="18" charset="0"/>
                <a:cs typeface="Times New Roman" pitchFamily="18" charset="0"/>
              </a:rPr>
              <a:t>A </a:t>
            </a:r>
            <a:r>
              <a:rPr lang="en-US" sz="3200" b="1" i="1" dirty="0" smtClean="0">
                <a:latin typeface="Times New Roman" pitchFamily="18" charset="0"/>
                <a:cs typeface="Times New Roman" pitchFamily="18" charset="0"/>
              </a:rPr>
              <a:t>USEFS</a:t>
            </a:r>
            <a:endParaRPr lang="ru-RU" sz="3200"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071546"/>
            <a:ext cx="8501122" cy="5572164"/>
          </a:xfrm>
        </p:spPr>
        <p:txBody>
          <a:bodyPr>
            <a:noAutofit/>
          </a:bodyPr>
          <a:lstStyle/>
          <a:p>
            <a:pPr algn="just"/>
            <a:r>
              <a:rPr lang="en-US" sz="32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E</a:t>
            </a:r>
            <a:r>
              <a:rPr lang="en-US" sz="3000" dirty="0" err="1" smtClean="0">
                <a:latin typeface="Times New Roman" pitchFamily="18" charset="0"/>
                <a:cs typeface="Times New Roman" pitchFamily="18" charset="0"/>
              </a:rPr>
              <a:t>laborarea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şi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întreţinerea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paginil</a:t>
            </a:r>
            <a:r>
              <a:rPr lang="ro-RO" sz="3000" dirty="0" smtClean="0">
                <a:latin typeface="Times New Roman" pitchFamily="18" charset="0"/>
                <a:cs typeface="Times New Roman" pitchFamily="18" charset="0"/>
              </a:rPr>
              <a:t>i </a:t>
            </a:r>
            <a:r>
              <a:rPr lang="en-US" sz="3000" dirty="0" smtClean="0">
                <a:latin typeface="Times New Roman" pitchFamily="18" charset="0"/>
                <a:cs typeface="Times New Roman" pitchFamily="18" charset="0"/>
              </a:rPr>
              <a:t>WEB</a:t>
            </a:r>
            <a:r>
              <a:rPr lang="ro-RO"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algn="just"/>
            <a:r>
              <a:rPr lang="ro-RO" sz="3000" dirty="0" smtClean="0">
                <a:latin typeface="Times New Roman" pitchFamily="18" charset="0"/>
                <a:cs typeface="Times New Roman" pitchFamily="18" charset="0"/>
              </a:rPr>
              <a:t>C</a:t>
            </a:r>
            <a:r>
              <a:rPr lang="en-US" sz="3000" dirty="0" err="1" smtClean="0">
                <a:latin typeface="Times New Roman" pitchFamily="18" charset="0"/>
                <a:cs typeface="Times New Roman" pitchFamily="18" charset="0"/>
              </a:rPr>
              <a:t>rearea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Catalogului</a:t>
            </a:r>
            <a:r>
              <a:rPr lang="en-US" sz="3000" dirty="0" smtClean="0">
                <a:latin typeface="Times New Roman" pitchFamily="18" charset="0"/>
                <a:cs typeface="Times New Roman" pitchFamily="18" charset="0"/>
              </a:rPr>
              <a:t> Electronic;</a:t>
            </a:r>
            <a:endParaRPr lang="ru-RU" sz="3000" dirty="0" smtClean="0">
              <a:latin typeface="Times New Roman" pitchFamily="18" charset="0"/>
              <a:cs typeface="Times New Roman" pitchFamily="18" charset="0"/>
            </a:endParaRPr>
          </a:p>
          <a:p>
            <a:pPr algn="just"/>
            <a:r>
              <a:rPr lang="ro-RO" sz="3000" dirty="0" smtClean="0">
                <a:latin typeface="Times New Roman" pitchFamily="18" charset="0"/>
                <a:cs typeface="Times New Roman" pitchFamily="18" charset="0"/>
              </a:rPr>
              <a:t>C</a:t>
            </a:r>
            <a:r>
              <a:rPr lang="en-US" sz="3000" dirty="0" err="1" smtClean="0">
                <a:latin typeface="Times New Roman" pitchFamily="18" charset="0"/>
                <a:cs typeface="Times New Roman" pitchFamily="18" charset="0"/>
              </a:rPr>
              <a:t>onstituirea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Repozitoriului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Instituțional</a:t>
            </a:r>
            <a:r>
              <a:rPr lang="en-US" sz="3000" dirty="0" smtClean="0">
                <a:latin typeface="Times New Roman" pitchFamily="18" charset="0"/>
                <a:cs typeface="Times New Roman" pitchFamily="18" charset="0"/>
              </a:rPr>
              <a:t>;</a:t>
            </a:r>
          </a:p>
          <a:p>
            <a:pPr algn="just"/>
            <a:r>
              <a:rPr lang="en-US" sz="3000" dirty="0" smtClean="0">
                <a:latin typeface="Times New Roman" pitchFamily="18" charset="0"/>
                <a:cs typeface="Times New Roman" pitchFamily="18" charset="0"/>
              </a:rPr>
              <a:t>A</a:t>
            </a:r>
            <a:r>
              <a:rPr lang="ro-RO" sz="3000" dirty="0" smtClean="0">
                <a:latin typeface="Times New Roman" pitchFamily="18" charset="0"/>
                <a:cs typeface="Times New Roman" pitchFamily="18" charset="0"/>
              </a:rPr>
              <a:t>sistență în procesul de acreditare a programelor de studii la licență, master și  formarea profesională continuă USEFS</a:t>
            </a:r>
            <a:r>
              <a:rPr lang="ro-RO" sz="3000" dirty="0" smtClean="0"/>
              <a:t>;</a:t>
            </a:r>
            <a:endParaRPr lang="ru-RU" sz="3000" dirty="0" smtClean="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Oferirea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informațiilor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solicitate</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cititori</a:t>
            </a:r>
            <a:r>
              <a:rPr lang="en-US" sz="3000" dirty="0" smtClean="0">
                <a:latin typeface="Times New Roman" pitchFamily="18" charset="0"/>
                <a:cs typeface="Times New Roman" pitchFamily="18" charset="0"/>
              </a:rPr>
              <a:t> rapid </a:t>
            </a:r>
            <a:r>
              <a:rPr lang="en-US" sz="3000" dirty="0" err="1" smtClean="0">
                <a:latin typeface="Times New Roman" pitchFamily="18" charset="0"/>
                <a:cs typeface="Times New Roman" pitchFamily="18" charset="0"/>
              </a:rPr>
              <a:t>și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calitativ</a:t>
            </a:r>
            <a:r>
              <a:rPr lang="en-US"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Prestarea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referinţelor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bibliografice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utilizatorilor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regim</a:t>
            </a:r>
            <a:r>
              <a:rPr lang="en-US" sz="3000" dirty="0" smtClean="0">
                <a:latin typeface="Times New Roman" pitchFamily="18" charset="0"/>
                <a:cs typeface="Times New Roman" pitchFamily="18" charset="0"/>
              </a:rPr>
              <a:t> online;</a:t>
            </a:r>
            <a:endParaRPr lang="ru-RU" sz="3000" dirty="0" smtClean="0">
              <a:latin typeface="Times New Roman" pitchFamily="18" charset="0"/>
              <a:cs typeface="Times New Roman" pitchFamily="18" charset="0"/>
            </a:endParaRPr>
          </a:p>
          <a:p>
            <a:pPr algn="just">
              <a:buNone/>
            </a:pPr>
            <a:endParaRPr lang="ru-RU" sz="3200" dirty="0" smtClean="0">
              <a:latin typeface="Times New Roman" pitchFamily="18" charset="0"/>
              <a:cs typeface="Times New Roman" pitchFamily="18" charset="0"/>
            </a:endParaRPr>
          </a:p>
          <a:p>
            <a:pPr algn="just">
              <a:buNone/>
            </a:pPr>
            <a:endParaRPr lang="ru-RU" sz="28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8501122" cy="5715040"/>
          </a:xfrm>
        </p:spPr>
        <p:txBody>
          <a:bodyPr>
            <a:normAutofit/>
          </a:bodyPr>
          <a:lstStyle/>
          <a:p>
            <a:pPr algn="just"/>
            <a:r>
              <a:rPr lang="en-US" sz="3000" dirty="0" err="1" smtClean="0">
                <a:latin typeface="Times New Roman" pitchFamily="18" charset="0"/>
                <a:cs typeface="Times New Roman" pitchFamily="18" charset="0"/>
              </a:rPr>
              <a:t>Utilizarea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poştei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electronice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pentru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distribuirea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informaţiilor</a:t>
            </a:r>
            <a:endParaRPr lang="en-US" sz="3000" dirty="0" smtClean="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Elaborarea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materialelor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promoționale</a:t>
            </a:r>
            <a:r>
              <a:rPr lang="en-US" sz="3000" dirty="0" smtClean="0">
                <a:latin typeface="Times New Roman" pitchFamily="18" charset="0"/>
                <a:cs typeface="Times New Roman" pitchFamily="18" charset="0"/>
              </a:rPr>
              <a:t> (pl</a:t>
            </a:r>
            <a:r>
              <a:rPr lang="ro-RO" sz="3000" dirty="0"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ante, </a:t>
            </a:r>
            <a:r>
              <a:rPr lang="en-US" sz="3000" dirty="0" err="1" smtClean="0">
                <a:latin typeface="Times New Roman" pitchFamily="18" charset="0"/>
                <a:cs typeface="Times New Roman" pitchFamily="18" charset="0"/>
              </a:rPr>
              <a:t>ghid</a:t>
            </a:r>
            <a:r>
              <a:rPr lang="ro-RO" sz="3000" dirty="0" smtClean="0">
                <a:latin typeface="Times New Roman" pitchFamily="18" charset="0"/>
                <a:cs typeface="Times New Roman" pitchFamily="18" charset="0"/>
              </a:rPr>
              <a:t>uri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pentru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utilizatori</a:t>
            </a:r>
            <a:r>
              <a:rPr lang="ro-RO"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etc);</a:t>
            </a:r>
            <a:endParaRPr lang="ru-RU" sz="3000" dirty="0" smtClean="0">
              <a:latin typeface="Times New Roman" pitchFamily="18" charset="0"/>
              <a:cs typeface="Times New Roman" pitchFamily="18" charset="0"/>
            </a:endParaRPr>
          </a:p>
          <a:p>
            <a:pPr algn="just"/>
            <a:r>
              <a:rPr lang="ro-RO" sz="3000" dirty="0" smtClean="0">
                <a:latin typeface="Times New Roman" pitchFamily="18" charset="0"/>
                <a:cs typeface="Times New Roman" pitchFamily="18" charset="0"/>
              </a:rPr>
              <a:t>O</a:t>
            </a:r>
            <a:r>
              <a:rPr lang="en-US" sz="3000" dirty="0" err="1" smtClean="0">
                <a:latin typeface="Times New Roman" pitchFamily="18" charset="0"/>
                <a:cs typeface="Times New Roman" pitchFamily="18" charset="0"/>
              </a:rPr>
              <a:t>rganizarea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discuţiilor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grupuri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deschise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și</a:t>
            </a:r>
            <a:r>
              <a:rPr lang="en-US" sz="3000" dirty="0" smtClean="0">
                <a:latin typeface="Times New Roman" pitchFamily="18" charset="0"/>
                <a:cs typeface="Times New Roman" pitchFamily="18" charset="0"/>
              </a:rPr>
              <a:t> virtual</a:t>
            </a:r>
            <a:r>
              <a:rPr lang="ro-RO" sz="3000" dirty="0" smtClean="0">
                <a:latin typeface="Times New Roman" pitchFamily="18" charset="0"/>
                <a:cs typeface="Times New Roman" pitchFamily="18" charset="0"/>
              </a:rPr>
              <a:t>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conferinţe</a:t>
            </a:r>
            <a:r>
              <a:rPr lang="en-US" sz="3000" dirty="0" smtClean="0">
                <a:latin typeface="Times New Roman" pitchFamily="18" charset="0"/>
                <a:cs typeface="Times New Roman" pitchFamily="18" charset="0"/>
              </a:rPr>
              <a:t> video);</a:t>
            </a:r>
            <a:endParaRPr lang="ru-RU" sz="3000" dirty="0" smtClean="0">
              <a:latin typeface="Times New Roman" pitchFamily="18" charset="0"/>
              <a:cs typeface="Times New Roman" pitchFamily="18" charset="0"/>
            </a:endParaRPr>
          </a:p>
          <a:p>
            <a:pPr algn="just"/>
            <a:r>
              <a:rPr lang="ro-RO" sz="3000" dirty="0" smtClean="0">
                <a:latin typeface="Times New Roman" pitchFamily="18" charset="0"/>
                <a:cs typeface="Times New Roman" pitchFamily="18" charset="0"/>
              </a:rPr>
              <a:t>U</a:t>
            </a:r>
            <a:r>
              <a:rPr lang="en-US" sz="3000" dirty="0" err="1" smtClean="0">
                <a:latin typeface="Times New Roman" pitchFamily="18" charset="0"/>
                <a:cs typeface="Times New Roman" pitchFamily="18" charset="0"/>
              </a:rPr>
              <a:t>tilizarea</a:t>
            </a:r>
            <a:r>
              <a:rPr lang="ro-RO" sz="3000" dirty="0" smtClean="0">
                <a:latin typeface="Times New Roman" pitchFamily="18" charset="0"/>
                <a:cs typeface="Times New Roman" pitchFamily="18" charset="0"/>
              </a:rPr>
              <a:t> TI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activit</a:t>
            </a:r>
            <a:r>
              <a:rPr lang="ro-RO" sz="3000" dirty="0" smtClean="0">
                <a:latin typeface="Times New Roman" pitchFamily="18" charset="0"/>
                <a:cs typeface="Times New Roman" pitchFamily="18" charset="0"/>
              </a:rPr>
              <a:t>atea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profesional</a:t>
            </a:r>
            <a:r>
              <a:rPr lang="ro-RO" sz="3000" dirty="0" smtClean="0">
                <a:latin typeface="Times New Roman" pitchFamily="18" charset="0"/>
                <a:cs typeface="Times New Roman" pitchFamily="18" charset="0"/>
              </a:rPr>
              <a:t>ă</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s</a:t>
            </a:r>
            <a:r>
              <a:rPr lang="en-US" sz="3000" dirty="0" err="1" smtClean="0">
                <a:latin typeface="Times New Roman" pitchFamily="18" charset="0"/>
                <a:cs typeface="Times New Roman" pitchFamily="18" charset="0"/>
              </a:rPr>
              <a:t>tatistica</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 evidența colecților, </a:t>
            </a:r>
            <a:r>
              <a:rPr lang="en-US" sz="3000" dirty="0" err="1" smtClean="0">
                <a:latin typeface="Times New Roman" pitchFamily="18" charset="0"/>
                <a:cs typeface="Times New Roman" pitchFamily="18" charset="0"/>
              </a:rPr>
              <a:t>documente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reglamentorii</a:t>
            </a:r>
            <a:r>
              <a:rPr lang="en-US" sz="3000" dirty="0" smtClean="0">
                <a:latin typeface="Times New Roman" pitchFamily="18" charset="0"/>
                <a:cs typeface="Times New Roman" pitchFamily="18" charset="0"/>
              </a:rPr>
              <a:t> etc);</a:t>
            </a:r>
            <a:endParaRPr lang="ru-RU" sz="3000" dirty="0" smtClean="0">
              <a:latin typeface="Times New Roman" pitchFamily="18" charset="0"/>
              <a:cs typeface="Times New Roman" pitchFamily="18" charset="0"/>
            </a:endParaRPr>
          </a:p>
          <a:p>
            <a:pPr algn="just"/>
            <a:r>
              <a:rPr lang="ro-RO" sz="3000" dirty="0" smtClean="0">
                <a:latin typeface="Times New Roman" pitchFamily="18" charset="0"/>
                <a:cs typeface="Times New Roman" pitchFamily="18" charset="0"/>
              </a:rPr>
              <a:t>R</a:t>
            </a:r>
            <a:r>
              <a:rPr lang="en-US" sz="3000" dirty="0" err="1" smtClean="0">
                <a:latin typeface="Times New Roman" pitchFamily="18" charset="0"/>
                <a:cs typeface="Times New Roman" pitchFamily="18" charset="0"/>
              </a:rPr>
              <a:t>ealizarea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corespondenţei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scrise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timp</a:t>
            </a:r>
            <a:r>
              <a:rPr lang="en-US" sz="3000" dirty="0" smtClean="0">
                <a:latin typeface="Times New Roman" pitchFamily="18" charset="0"/>
                <a:cs typeface="Times New Roman" pitchFamily="18" charset="0"/>
              </a:rPr>
              <a:t> real;</a:t>
            </a:r>
            <a:endParaRPr lang="ru-RU" sz="3000" dirty="0" smtClean="0">
              <a:latin typeface="Times New Roman" pitchFamily="18" charset="0"/>
              <a:cs typeface="Times New Roman" pitchFamily="18" charset="0"/>
            </a:endParaRPr>
          </a:p>
          <a:p>
            <a:pPr algn="just"/>
            <a:r>
              <a:rPr lang="ro-RO" sz="3000" dirty="0" smtClean="0">
                <a:latin typeface="Times New Roman" pitchFamily="18" charset="0"/>
                <a:cs typeface="Times New Roman" pitchFamily="18" charset="0"/>
              </a:rPr>
              <a:t>P</a:t>
            </a:r>
            <a:r>
              <a:rPr lang="en-US" sz="3000" dirty="0" err="1" smtClean="0">
                <a:latin typeface="Times New Roman" pitchFamily="18" charset="0"/>
                <a:cs typeface="Times New Roman" pitchFamily="18" charset="0"/>
              </a:rPr>
              <a:t>rezentarea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unor</a:t>
            </a:r>
            <a:r>
              <a:rPr lang="en-US" sz="3000" dirty="0" smtClean="0">
                <a:latin typeface="Times New Roman" pitchFamily="18" charset="0"/>
                <a:cs typeface="Times New Roman" pitchFamily="18" charset="0"/>
              </a:rPr>
              <a:t> date </a:t>
            </a:r>
            <a:r>
              <a:rPr lang="en-US" sz="3000" dirty="0" err="1" smtClean="0">
                <a:latin typeface="Times New Roman" pitchFamily="18" charset="0"/>
                <a:cs typeface="Times New Roman" pitchFamily="18" charset="0"/>
              </a:rPr>
              <a:t>statistice</a:t>
            </a:r>
            <a:r>
              <a:rPr lang="en-US" sz="3000" dirty="0" smtClean="0">
                <a:latin typeface="Times New Roman" pitchFamily="18" charset="0"/>
                <a:cs typeface="Times New Roman" pitchFamily="18" charset="0"/>
              </a:rPr>
              <a:t> (Google Analytics)</a:t>
            </a:r>
            <a:r>
              <a:rPr lang="ro-RO"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01122" cy="714380"/>
          </a:xfrm>
        </p:spPr>
        <p:txBody>
          <a:bodyPr>
            <a:normAutofit fontScale="90000"/>
          </a:bodyPr>
          <a:lstStyle/>
          <a:p>
            <a:pPr algn="ctr"/>
            <a:r>
              <a:rPr lang="ro-RO" b="1" i="1" dirty="0" smtClean="0"/>
              <a:t/>
            </a:r>
            <a:br>
              <a:rPr lang="ro-RO" b="1" i="1" dirty="0" smtClean="0"/>
            </a:br>
            <a:r>
              <a:rPr lang="ro-RO" sz="3600" b="1" i="1" dirty="0" smtClean="0">
                <a:latin typeface="Times New Roman" pitchFamily="18" charset="0"/>
                <a:cs typeface="Times New Roman" pitchFamily="18" charset="0"/>
              </a:rPr>
              <a:t>Date statistie număr utilizatori virtuali și sesiuni 2019</a:t>
            </a:r>
            <a:r>
              <a:rPr lang="ru-RU" dirty="0" smtClean="0"/>
              <a:t/>
            </a:r>
            <a:br>
              <a:rPr lang="ru-RU" dirty="0" smtClean="0"/>
            </a:br>
            <a:endParaRPr lang="ru-RU" dirty="0"/>
          </a:p>
        </p:txBody>
      </p:sp>
      <p:pic>
        <p:nvPicPr>
          <p:cNvPr id="4" name="Содержимое 3" descr="C:\Users\Admin\Pictures\web utilizare 1.png"/>
          <p:cNvPicPr>
            <a:picLocks noGrp="1"/>
          </p:cNvPicPr>
          <p:nvPr>
            <p:ph idx="1"/>
          </p:nvPr>
        </p:nvPicPr>
        <p:blipFill>
          <a:blip r:embed="rId2"/>
          <a:stretch>
            <a:fillRect/>
          </a:stretch>
        </p:blipFill>
        <p:spPr bwMode="auto">
          <a:xfrm>
            <a:off x="285720" y="1142984"/>
            <a:ext cx="8572560" cy="53578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8501122" cy="5572164"/>
          </a:xfrm>
        </p:spPr>
        <p:txBody>
          <a:bodyPr>
            <a:normAutofit/>
          </a:bodyPr>
          <a:lstStyle/>
          <a:p>
            <a:pPr algn="just">
              <a:buNone/>
              <a:tabLst>
                <a:tab pos="536575" algn="l"/>
              </a:tabLst>
            </a:pPr>
            <a:r>
              <a:rPr lang="en-US" sz="3000" dirty="0" smtClean="0"/>
              <a:t>      </a:t>
            </a:r>
            <a:r>
              <a:rPr lang="ro-RO" sz="3000" dirty="0" smtClean="0">
                <a:latin typeface="Times New Roman" pitchFamily="18" charset="0"/>
                <a:cs typeface="Times New Roman" pitchFamily="18" charset="0"/>
              </a:rPr>
              <a:t>Prin structură, funcționalitate, servicii și patrimoniu, biblioteca răspunde cerințelor complexe și variate de informare, studiu și cercetare științifică ale studenților, cadrelor didactice și cercetătorilor. </a:t>
            </a:r>
            <a:endParaRPr lang="en-US" sz="3000" dirty="0" smtClean="0">
              <a:latin typeface="Times New Roman" pitchFamily="18" charset="0"/>
              <a:cs typeface="Times New Roman" pitchFamily="18" charset="0"/>
            </a:endParaRPr>
          </a:p>
          <a:p>
            <a:pPr algn="just">
              <a:buNone/>
              <a:tabLst>
                <a:tab pos="536575" algn="l"/>
              </a:tabLst>
            </a:pP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Dezvoltarea bibliotecii universitare  trebuie să țină pasul cu reformele din învățământ și să satisfacă conceptul modern de </a:t>
            </a:r>
            <a:r>
              <a:rPr lang="ro-RO" sz="3000" i="1" dirty="0" smtClean="0">
                <a:latin typeface="Times New Roman" pitchFamily="18" charset="0"/>
                <a:cs typeface="Times New Roman" pitchFamily="18" charset="0"/>
              </a:rPr>
              <a:t>bibliotecă informațională</a:t>
            </a:r>
            <a:r>
              <a:rPr lang="ro-RO" sz="3000" dirty="0" smtClean="0">
                <a:latin typeface="Times New Roman" pitchFamily="18" charset="0"/>
                <a:cs typeface="Times New Roman" pitchFamily="18" charset="0"/>
              </a:rPr>
              <a:t>, dotată cu echipamente performante de accesare a informației. </a:t>
            </a:r>
            <a:endParaRPr lang="ru-RU"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553480" cy="1071570"/>
          </a:xfrm>
        </p:spPr>
        <p:txBody>
          <a:bodyPr>
            <a:normAutofit fontScale="90000"/>
          </a:bodyPr>
          <a:lstStyle/>
          <a:p>
            <a:pPr algn="ctr"/>
            <a:r>
              <a:rPr lang="ro-RO" b="1" dirty="0" smtClean="0"/>
              <a:t> </a:t>
            </a:r>
            <a:r>
              <a:rPr lang="ro-RO" sz="3000" b="1" i="1" dirty="0" smtClean="0">
                <a:latin typeface="Times New Roman" pitchFamily="18" charset="0"/>
                <a:cs typeface="Times New Roman" pitchFamily="18" charset="0"/>
              </a:rPr>
              <a:t>„Eficiența tehnologiilor informaționale în procesul de instruire și cercetare”</a:t>
            </a:r>
            <a:endParaRPr lang="ru-RU" sz="3000" b="1" i="1" dirty="0">
              <a:latin typeface="Times New Roman" pitchFamily="18" charset="0"/>
              <a:cs typeface="Times New Roman" pitchFamily="18" charset="0"/>
            </a:endParaRPr>
          </a:p>
        </p:txBody>
      </p:sp>
      <p:sp>
        <p:nvSpPr>
          <p:cNvPr id="7" name="Содержимое 6"/>
          <p:cNvSpPr>
            <a:spLocks noGrp="1"/>
          </p:cNvSpPr>
          <p:nvPr>
            <p:ph idx="1"/>
          </p:nvPr>
        </p:nvSpPr>
        <p:spPr>
          <a:xfrm>
            <a:off x="357158" y="1214422"/>
            <a:ext cx="8501122" cy="5286412"/>
          </a:xfrm>
        </p:spPr>
        <p:txBody>
          <a:bodyPr>
            <a:normAutofit/>
          </a:bodyPr>
          <a:lstStyle/>
          <a:p>
            <a:pPr marL="0" indent="0" algn="just">
              <a:buNone/>
            </a:pPr>
            <a:r>
              <a:rPr lang="ro-RO" sz="3000" dirty="0" smtClean="0">
                <a:latin typeface="Times New Roman" pitchFamily="18" charset="0"/>
                <a:cs typeface="Times New Roman" pitchFamily="18" charset="0"/>
              </a:rPr>
              <a:t>    </a:t>
            </a:r>
            <a:r>
              <a:rPr lang="ro-RO" sz="3000" b="1" dirty="0" smtClean="0">
                <a:latin typeface="Times New Roman" pitchFamily="18" charset="0"/>
                <a:cs typeface="Times New Roman" pitchFamily="18" charset="0"/>
              </a:rPr>
              <a:t>Scopul: </a:t>
            </a:r>
            <a:r>
              <a:rPr lang="ro-RO" sz="3000" dirty="0" smtClean="0">
                <a:latin typeface="Times New Roman" pitchFamily="18" charset="0"/>
                <a:cs typeface="Times New Roman" pitchFamily="18" charset="0"/>
              </a:rPr>
              <a:t>cât de bine sunt familiarizați utilizatorii cu resursele </a:t>
            </a:r>
            <a:r>
              <a:rPr lang="en-US" sz="3000" dirty="0" err="1" smtClean="0">
                <a:latin typeface="Times New Roman" pitchFamily="18" charset="0"/>
                <a:cs typeface="Times New Roman" pitchFamily="18" charset="0"/>
              </a:rPr>
              <a:t>informaţionale</a:t>
            </a:r>
            <a:r>
              <a:rPr lang="ro-RO" sz="3000" dirty="0" smtClean="0">
                <a:latin typeface="Times New Roman" pitchFamily="18" charset="0"/>
                <a:cs typeface="Times New Roman" pitchFamily="18" charset="0"/>
              </a:rPr>
              <a:t> existente în bibliotecă și </a:t>
            </a:r>
            <a:r>
              <a:rPr lang="en-US" sz="3000" dirty="0" err="1" smtClean="0">
                <a:latin typeface="Times New Roman" pitchFamily="18" charset="0"/>
                <a:cs typeface="Times New Roman" pitchFamily="18" charset="0"/>
              </a:rPr>
              <a:t>gradul</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lor</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utilizare</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în procesul de instruire.</a:t>
            </a:r>
            <a:endParaRPr lang="ru-RU" sz="3000" dirty="0" smtClean="0">
              <a:latin typeface="Times New Roman" pitchFamily="18" charset="0"/>
              <a:cs typeface="Times New Roman" pitchFamily="18" charset="0"/>
            </a:endParaRPr>
          </a:p>
          <a:p>
            <a:pPr indent="98425" algn="just">
              <a:buNone/>
            </a:pPr>
            <a:r>
              <a:rPr lang="ro-RO" sz="3000" b="1" dirty="0" smtClean="0">
                <a:latin typeface="Times New Roman" pitchFamily="18" charset="0"/>
                <a:cs typeface="Times New Roman" pitchFamily="18" charset="0"/>
              </a:rPr>
              <a:t>A</a:t>
            </a:r>
            <a:r>
              <a:rPr lang="en-US" sz="3000" b="1" dirty="0" err="1" smtClean="0">
                <a:latin typeface="Times New Roman" pitchFamily="18" charset="0"/>
                <a:cs typeface="Times New Roman" pitchFamily="18" charset="0"/>
              </a:rPr>
              <a:t>specte</a:t>
            </a:r>
            <a:r>
              <a:rPr lang="ro-RO" sz="3000" b="1" dirty="0" smtClean="0">
                <a:latin typeface="Times New Roman" pitchFamily="18" charset="0"/>
                <a:cs typeface="Times New Roman" pitchFamily="18" charset="0"/>
              </a:rPr>
              <a:t>le abordate</a:t>
            </a:r>
            <a:r>
              <a:rPr lang="en-US" sz="3000" dirty="0" smtClean="0">
                <a:latin typeface="Times New Roman" pitchFamily="18" charset="0"/>
                <a:cs typeface="Times New Roman" pitchFamily="18" charset="0"/>
              </a:rPr>
              <a:t>: </a:t>
            </a:r>
            <a:endParaRPr lang="ru-RU" sz="3000" dirty="0" smtClean="0">
              <a:latin typeface="Times New Roman" pitchFamily="18" charset="0"/>
              <a:cs typeface="Times New Roman" pitchFamily="18" charset="0"/>
            </a:endParaRPr>
          </a:p>
          <a:p>
            <a:pPr lvl="0" algn="just">
              <a:buFont typeface="Arial" pitchFamily="34" charset="0"/>
              <a:buChar char="•"/>
            </a:pPr>
            <a:r>
              <a:rPr lang="en-US" sz="3000" dirty="0" err="1" smtClean="0">
                <a:latin typeface="Times New Roman" pitchFamily="18" charset="0"/>
                <a:cs typeface="Times New Roman" pitchFamily="18" charset="0"/>
              </a:rPr>
              <a:t>informaţii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privind</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frecvenţa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beneficiarilor</a:t>
            </a:r>
            <a:r>
              <a:rPr lang="ro-RO"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lvl="0" algn="just">
              <a:buFont typeface="Arial" pitchFamily="34" charset="0"/>
              <a:buChar char="•"/>
            </a:pPr>
            <a:r>
              <a:rPr lang="en-US" sz="3000" dirty="0" err="1" smtClean="0">
                <a:latin typeface="Times New Roman" pitchFamily="18" charset="0"/>
                <a:cs typeface="Times New Roman" pitchFamily="18" charset="0"/>
              </a:rPr>
              <a:t>stabilirea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preferinţelor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beneficiarilor</a:t>
            </a:r>
            <a:r>
              <a:rPr lang="en-US" sz="3000" dirty="0" smtClean="0">
                <a:latin typeface="Times New Roman" pitchFamily="18" charset="0"/>
                <a:cs typeface="Times New Roman" pitchFamily="18" charset="0"/>
              </a:rPr>
              <a:t>; </a:t>
            </a:r>
            <a:endParaRPr lang="ru-RU" sz="3000" dirty="0" smtClean="0">
              <a:latin typeface="Times New Roman" pitchFamily="18" charset="0"/>
              <a:cs typeface="Times New Roman" pitchFamily="18" charset="0"/>
            </a:endParaRPr>
          </a:p>
          <a:p>
            <a:pPr lvl="0" algn="just">
              <a:buFont typeface="Arial" pitchFamily="34" charset="0"/>
              <a:buChar char="•"/>
            </a:pPr>
            <a:r>
              <a:rPr lang="en-US" sz="3000" dirty="0" err="1" smtClean="0">
                <a:latin typeface="Times New Roman" pitchFamily="18" charset="0"/>
                <a:cs typeface="Times New Roman" pitchFamily="18" charset="0"/>
              </a:rPr>
              <a:t>scopul</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utilizării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resurselor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informaționale</a:t>
            </a:r>
            <a:r>
              <a:rPr lang="en-US"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marL="355600" lvl="0" indent="-355600" algn="just">
              <a:buFont typeface="Arial" pitchFamily="34" charset="0"/>
              <a:buChar char="•"/>
            </a:pPr>
            <a:r>
              <a:rPr lang="en-US" sz="3000" dirty="0" err="1" smtClean="0">
                <a:latin typeface="Times New Roman" pitchFamily="18" charset="0"/>
                <a:cs typeface="Times New Roman" pitchFamily="18" charset="0"/>
              </a:rPr>
              <a:t>opiniile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utilizatorilor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privind</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avantajele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şi</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dezavantajele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resurselor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informaţionale</a:t>
            </a:r>
            <a:r>
              <a:rPr lang="ro-RO"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pPr algn="just">
              <a:buFont typeface="Arial" pitchFamily="34" charset="0"/>
              <a:buChar char="•"/>
            </a:pPr>
            <a:r>
              <a:rPr lang="en-US" sz="3000" dirty="0" smtClean="0">
                <a:latin typeface="Times New Roman" pitchFamily="18" charset="0"/>
                <a:cs typeface="Times New Roman" pitchFamily="18" charset="0"/>
              </a:rPr>
              <a:t>date </a:t>
            </a:r>
            <a:r>
              <a:rPr lang="en-US" sz="3000" dirty="0" err="1" smtClean="0">
                <a:latin typeface="Times New Roman" pitchFamily="18" charset="0"/>
                <a:cs typeface="Times New Roman" pitchFamily="18" charset="0"/>
              </a:rPr>
              <a:t>despre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beneficiari</a:t>
            </a:r>
            <a:r>
              <a:rPr lang="ro-RO" sz="3000" dirty="0" smtClean="0">
                <a:latin typeface="Times New Roman" pitchFamily="18" charset="0"/>
                <a:cs typeface="Times New Roman" pitchFamily="18" charset="0"/>
              </a:rPr>
              <a:t>.</a:t>
            </a:r>
          </a:p>
          <a:p>
            <a:pPr algn="just">
              <a:buFont typeface="Arial" pitchFamily="34" charset="0"/>
              <a:buChar char="•"/>
            </a:pP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428604"/>
            <a:ext cx="8286808" cy="369332"/>
          </a:xfrm>
          <a:prstGeom prst="rect">
            <a:avLst/>
          </a:prstGeom>
        </p:spPr>
        <p:txBody>
          <a:bodyPr wrap="square">
            <a:spAutoFit/>
          </a:bodyPr>
          <a:lstStyle/>
          <a:p>
            <a:endParaRPr lang="ru-RU" dirty="0"/>
          </a:p>
        </p:txBody>
      </p:sp>
      <p:sp>
        <p:nvSpPr>
          <p:cNvPr id="6" name="Содержимое 5"/>
          <p:cNvSpPr>
            <a:spLocks noGrp="1"/>
          </p:cNvSpPr>
          <p:nvPr>
            <p:ph idx="1"/>
          </p:nvPr>
        </p:nvSpPr>
        <p:spPr>
          <a:xfrm>
            <a:off x="304800" y="214290"/>
            <a:ext cx="8686800" cy="6143668"/>
          </a:xfrm>
        </p:spPr>
        <p:txBody>
          <a:bodyPr/>
          <a:lstStyle/>
          <a:p>
            <a:pPr algn="ctr">
              <a:buNone/>
            </a:pPr>
            <a:r>
              <a:rPr lang="en-US" b="1" i="1" dirty="0" smtClean="0">
                <a:latin typeface="Times New Roman" pitchFamily="18" charset="0"/>
                <a:cs typeface="Times New Roman" pitchFamily="18" charset="0"/>
              </a:rPr>
              <a:t>REZULTATELE SONDAJULUI</a:t>
            </a:r>
          </a:p>
          <a:p>
            <a:pPr>
              <a:buNone/>
            </a:pPr>
            <a:endParaRPr lang="en-US" b="1" i="1" dirty="0" smtClean="0">
              <a:latin typeface="Times New Roman" pitchFamily="18" charset="0"/>
              <a:cs typeface="Times New Roman" pitchFamily="18" charset="0"/>
            </a:endParaRPr>
          </a:p>
          <a:p>
            <a:pPr>
              <a:buNone/>
            </a:pPr>
            <a:r>
              <a:rPr lang="ro-RO" sz="2400" b="1" i="1" dirty="0" smtClean="0">
                <a:latin typeface="Times New Roman" pitchFamily="18" charset="0"/>
                <a:cs typeface="Times New Roman" pitchFamily="18" charset="0"/>
              </a:rPr>
              <a:t>Esantionul respondenților           </a:t>
            </a:r>
            <a:r>
              <a:rPr lang="en-US" sz="2400" b="1" i="1" dirty="0" smtClean="0">
                <a:latin typeface="Times New Roman" pitchFamily="18" charset="0"/>
                <a:cs typeface="Times New Roman" pitchFamily="18" charset="0"/>
              </a:rPr>
              <a:t>        </a:t>
            </a:r>
            <a:r>
              <a:rPr lang="ro-RO" sz="2400" b="1" i="1" dirty="0" smtClean="0">
                <a:latin typeface="Times New Roman" pitchFamily="18" charset="0"/>
                <a:cs typeface="Times New Roman" pitchFamily="18" charset="0"/>
              </a:rPr>
              <a:t>  Anul de studii</a:t>
            </a:r>
            <a:endParaRPr lang="ru-RU" sz="2400" b="1" i="1"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srcRect/>
          <a:stretch>
            <a:fillRect/>
          </a:stretch>
        </p:blipFill>
        <p:spPr bwMode="auto">
          <a:xfrm>
            <a:off x="357158" y="1857364"/>
            <a:ext cx="8501122" cy="414340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Pictures\r1.png"/>
          <p:cNvPicPr>
            <a:picLocks noGrp="1" noChangeAspect="1" noChangeArrowheads="1"/>
          </p:cNvPicPr>
          <p:nvPr>
            <p:ph idx="1"/>
          </p:nvPr>
        </p:nvPicPr>
        <p:blipFill>
          <a:blip r:embed="rId2"/>
          <a:srcRect/>
          <a:stretch>
            <a:fillRect/>
          </a:stretch>
        </p:blipFill>
        <p:spPr bwMode="auto">
          <a:xfrm>
            <a:off x="285720" y="285728"/>
            <a:ext cx="8572559" cy="63579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r2.png"/>
          <p:cNvPicPr>
            <a:picLocks noGrp="1" noChangeAspect="1" noChangeArrowheads="1"/>
          </p:cNvPicPr>
          <p:nvPr>
            <p:ph idx="1"/>
          </p:nvPr>
        </p:nvPicPr>
        <p:blipFill>
          <a:blip r:embed="rId2"/>
          <a:srcRect/>
          <a:stretch>
            <a:fillRect/>
          </a:stretch>
        </p:blipFill>
        <p:spPr bwMode="auto">
          <a:xfrm>
            <a:off x="357158" y="214290"/>
            <a:ext cx="8501122" cy="635798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ictures\s3.png"/>
          <p:cNvPicPr>
            <a:picLocks noGrp="1" noChangeAspect="1" noChangeArrowheads="1"/>
          </p:cNvPicPr>
          <p:nvPr>
            <p:ph idx="1"/>
          </p:nvPr>
        </p:nvPicPr>
        <p:blipFill>
          <a:blip r:embed="rId2"/>
          <a:srcRect/>
          <a:stretch>
            <a:fillRect/>
          </a:stretch>
        </p:blipFill>
        <p:spPr bwMode="auto">
          <a:xfrm>
            <a:off x="428596" y="857232"/>
            <a:ext cx="8429684" cy="492922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Pictures\s4.png"/>
          <p:cNvPicPr>
            <a:picLocks noGrp="1" noChangeAspect="1" noChangeArrowheads="1"/>
          </p:cNvPicPr>
          <p:nvPr>
            <p:ph idx="1"/>
          </p:nvPr>
        </p:nvPicPr>
        <p:blipFill>
          <a:blip r:embed="rId2"/>
          <a:srcRect/>
          <a:stretch>
            <a:fillRect/>
          </a:stretch>
        </p:blipFill>
        <p:spPr bwMode="auto">
          <a:xfrm>
            <a:off x="357158" y="428604"/>
            <a:ext cx="8501122" cy="59293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01122" cy="785818"/>
          </a:xfrm>
        </p:spPr>
        <p:txBody>
          <a:bodyPr>
            <a:normAutofit fontScale="90000"/>
          </a:bodyPr>
          <a:lstStyle/>
          <a:p>
            <a:pPr algn="ct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ro-RO" sz="3600"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Rezultatele</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studiului</a:t>
            </a:r>
            <a:r>
              <a:rPr lang="en-US" sz="3600" b="1"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142984"/>
            <a:ext cx="8429684" cy="5500726"/>
          </a:xfrm>
        </p:spPr>
        <p:txBody>
          <a:bodyPr>
            <a:normAutofit/>
          </a:bodyPr>
          <a:lstStyle/>
          <a:p>
            <a:pPr marL="0" indent="0" algn="just">
              <a:lnSpc>
                <a:spcPct val="110000"/>
              </a:lnSpc>
              <a:buNone/>
            </a:pPr>
            <a:r>
              <a:rPr lang="ro-RO" sz="32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M</a:t>
            </a:r>
            <a:r>
              <a:rPr lang="en-US" sz="3000" dirty="0" err="1" smtClean="0">
                <a:latin typeface="Times New Roman" pitchFamily="18" charset="0"/>
                <a:cs typeface="Times New Roman" pitchFamily="18" charset="0"/>
              </a:rPr>
              <a:t>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mult</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jumătate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dintre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respondenți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utilizează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resursele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informaţionale</a:t>
            </a:r>
            <a:r>
              <a:rPr lang="ro-RO"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procesul</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de studii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Resursele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digitale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și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bazele</a:t>
            </a:r>
            <a:r>
              <a:rPr lang="en-US" sz="3000" dirty="0" smtClean="0">
                <a:latin typeface="Times New Roman" pitchFamily="18" charset="0"/>
                <a:cs typeface="Times New Roman" pitchFamily="18" charset="0"/>
              </a:rPr>
              <a:t> de date </a:t>
            </a:r>
            <a:r>
              <a:rPr lang="en-US" sz="3000" dirty="0" err="1" smtClean="0">
                <a:latin typeface="Times New Roman" pitchFamily="18" charset="0"/>
                <a:cs typeface="Times New Roman" pitchFamily="18" charset="0"/>
              </a:rPr>
              <a:t>puțin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accesate</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drept </a:t>
            </a:r>
            <a:r>
              <a:rPr lang="en-US" sz="3000" dirty="0" err="1" smtClean="0">
                <a:latin typeface="Times New Roman" pitchFamily="18" charset="0"/>
                <a:cs typeface="Times New Roman" pitchFamily="18" charset="0"/>
              </a:rPr>
              <a:t>motiv</a:t>
            </a:r>
            <a:r>
              <a:rPr lang="en-US" sz="3000"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servește </a:t>
            </a:r>
            <a:r>
              <a:rPr lang="en-US" sz="3000" dirty="0" err="1" smtClean="0">
                <a:latin typeface="Times New Roman" pitchFamily="18" charset="0"/>
                <a:cs typeface="Times New Roman" pitchFamily="18" charset="0"/>
              </a:rPr>
              <a:t>necunoașterea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limbii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engleze</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către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beneficiari</a:t>
            </a:r>
            <a:r>
              <a:rPr lang="en-US" sz="3000" dirty="0" smtClean="0">
                <a:latin typeface="Times New Roman" pitchFamily="18" charset="0"/>
                <a:cs typeface="Times New Roman" pitchFamily="18" charset="0"/>
              </a:rPr>
              <a:t>.</a:t>
            </a:r>
            <a:r>
              <a:rPr lang="ro-RO"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Accentul</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trebuie</a:t>
            </a:r>
            <a:r>
              <a:rPr lang="en-US" sz="3000" dirty="0" smtClean="0">
                <a:latin typeface="Times New Roman" pitchFamily="18" charset="0"/>
                <a:cs typeface="Times New Roman" pitchFamily="18" charset="0"/>
              </a:rPr>
              <a:t> pus </a:t>
            </a:r>
            <a:r>
              <a:rPr lang="en-US" sz="3000" dirty="0" err="1" smtClean="0">
                <a:latin typeface="Times New Roman" pitchFamily="18" charset="0"/>
                <a:cs typeface="Times New Roman" pitchFamily="18" charset="0"/>
              </a:rPr>
              <a:t>pe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instruirea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beneficiarilor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utilizarea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eficientă</a:t>
            </a:r>
            <a:r>
              <a:rPr lang="en-US" sz="3000" dirty="0" smtClean="0">
                <a:latin typeface="Times New Roman" pitchFamily="18" charset="0"/>
                <a:cs typeface="Times New Roman" pitchFamily="18" charset="0"/>
              </a:rPr>
              <a:t> a </a:t>
            </a:r>
            <a:r>
              <a:rPr lang="en-US" sz="3000" dirty="0" err="1" smtClean="0">
                <a:latin typeface="Times New Roman" pitchFamily="18" charset="0"/>
                <a:cs typeface="Times New Roman" pitchFamily="18" charset="0"/>
              </a:rPr>
              <a:t>acestor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resurse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acces</a:t>
            </a:r>
            <a:r>
              <a:rPr lang="en-US" sz="3000" dirty="0" smtClean="0">
                <a:latin typeface="Times New Roman" pitchFamily="18" charset="0"/>
                <a:cs typeface="Times New Roman" pitchFamily="18" charset="0"/>
              </a:rPr>
              <a:t> la </a:t>
            </a:r>
            <a:r>
              <a:rPr lang="en-US" sz="3000" dirty="0" err="1" smtClean="0">
                <a:latin typeface="Times New Roman" pitchFamily="18" charset="0"/>
                <a:cs typeface="Times New Roman" pitchFamily="18" charset="0"/>
              </a:rPr>
              <a:t>cele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variate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genuri</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informație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promovarea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softului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și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serviciilor</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prestate</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bibliotecă</a:t>
            </a:r>
            <a:endParaRPr lang="ru-RU" sz="30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57200"/>
            <a:ext cx="8501122" cy="685784"/>
          </a:xfrm>
        </p:spPr>
        <p:txBody>
          <a:bodyPr>
            <a:normAutofit fontScale="90000"/>
          </a:bodyPr>
          <a:lstStyle/>
          <a:p>
            <a:pPr algn="ctr"/>
            <a:r>
              <a:rPr lang="ro-RO" b="1" i="1" dirty="0" smtClean="0">
                <a:latin typeface="Times New Roman" pitchFamily="18" charset="0"/>
                <a:cs typeface="Times New Roman" pitchFamily="18" charset="0"/>
              </a:rPr>
              <a:t>Opinii și sugestii</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lnSpcReduction="10000"/>
          </a:bodyPr>
          <a:lstStyle/>
          <a:p>
            <a:pPr marL="0" indent="0" algn="just">
              <a:lnSpc>
                <a:spcPct val="110000"/>
              </a:lnSpc>
              <a:buNone/>
            </a:pP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 Sporirea numărului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exemplarelor</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cărţi</a:t>
            </a:r>
            <a:r>
              <a:rPr lang="en-US" dirty="0" smtClean="0">
                <a:latin typeface="Times New Roman" pitchFamily="18" charset="0"/>
                <a:cs typeface="Times New Roman" pitchFamily="18" charset="0"/>
              </a:rPr>
              <a:t> des </a:t>
            </a:r>
            <a:r>
              <a:rPr lang="en-US" dirty="0" err="1" smtClean="0">
                <a:latin typeface="Times New Roman" pitchFamily="18" charset="0"/>
                <a:cs typeface="Times New Roman" pitchFamily="18" charset="0"/>
              </a:rPr>
              <a:t>solicitate</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0" indent="0" algn="just">
              <a:lnSpc>
                <a:spcPct val="110000"/>
              </a:lnSpc>
              <a:buNone/>
            </a:pPr>
            <a:r>
              <a:rPr lang="en-US" dirty="0" smtClean="0">
                <a:latin typeface="Times New Roman" pitchFamily="18" charset="0"/>
                <a:cs typeface="Times New Roman" pitchFamily="18" charset="0"/>
              </a:rPr>
              <a:t>•</a:t>
            </a:r>
            <a:r>
              <a:rPr lang="ro-RO" dirty="0" smtClean="0">
                <a:latin typeface="Times New Roman" pitchFamily="18" charset="0"/>
                <a:cs typeface="Times New Roman" pitchFamily="18" charset="0"/>
              </a:rPr>
              <a:t>  C</a:t>
            </a:r>
            <a:r>
              <a:rPr lang="en-US" dirty="0" err="1" smtClean="0">
                <a:latin typeface="Times New Roman" pitchFamily="18" charset="0"/>
                <a:cs typeface="Times New Roman" pitchFamily="18" charset="0"/>
              </a:rPr>
              <a:t>ompletarea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fondului</a:t>
            </a:r>
            <a:r>
              <a:rPr lang="en-US" dirty="0" smtClean="0">
                <a:latin typeface="Times New Roman" pitchFamily="18" charset="0"/>
                <a:cs typeface="Times New Roman" pitchFamily="18" charset="0"/>
              </a:rPr>
              <a:t> cu </a:t>
            </a:r>
            <a:r>
              <a:rPr lang="en-US" dirty="0" err="1" smtClean="0">
                <a:latin typeface="Times New Roman" pitchFamily="18" charset="0"/>
                <a:cs typeface="Times New Roman" pitchFamily="18" charset="0"/>
              </a:rPr>
              <a:t>exemplare</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pubicațiilor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profesorilor</a:t>
            </a:r>
            <a:r>
              <a:rPr lang="en-US" dirty="0" smtClean="0">
                <a:latin typeface="Times New Roman" pitchFamily="18" charset="0"/>
                <a:cs typeface="Times New Roman" pitchFamily="18" charset="0"/>
              </a:rPr>
              <a:t> USEFS</a:t>
            </a:r>
            <a:r>
              <a:rPr lang="ro-RO" dirty="0" smtClean="0">
                <a:latin typeface="Times New Roman" pitchFamily="18" charset="0"/>
                <a:cs typeface="Times New Roman" pitchFamily="18" charset="0"/>
              </a:rPr>
              <a:t>: atât pe suport tradiționale, cât și electronice</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0" indent="0" algn="just">
              <a:lnSpc>
                <a:spcPct val="110000"/>
              </a:lnSpc>
              <a:buNone/>
            </a:pPr>
            <a:r>
              <a:rPr lang="en-US" dirty="0" smtClean="0">
                <a:latin typeface="Times New Roman" pitchFamily="18" charset="0"/>
                <a:cs typeface="Times New Roman" pitchFamily="18" charset="0"/>
              </a:rPr>
              <a:t>•</a:t>
            </a:r>
            <a:r>
              <a:rPr lang="ro-RO" dirty="0" smtClean="0">
                <a:latin typeface="Times New Roman" pitchFamily="18" charset="0"/>
                <a:cs typeface="Times New Roman" pitchFamily="18" charset="0"/>
              </a:rPr>
              <a:t> D</a:t>
            </a:r>
            <a:r>
              <a:rPr lang="en-US" dirty="0" err="1" smtClean="0">
                <a:latin typeface="Times New Roman" pitchFamily="18" charset="0"/>
                <a:cs typeface="Times New Roman" pitchFamily="18" charset="0"/>
              </a:rPr>
              <a:t>otarea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bibliotecii</a:t>
            </a:r>
            <a:r>
              <a:rPr lang="en-US" dirty="0" smtClean="0">
                <a:latin typeface="Times New Roman" pitchFamily="18" charset="0"/>
                <a:cs typeface="Times New Roman" pitchFamily="18" charset="0"/>
              </a:rPr>
              <a:t> cu </a:t>
            </a:r>
            <a:r>
              <a:rPr lang="en-US" dirty="0" err="1" smtClean="0">
                <a:latin typeface="Times New Roman" pitchFamily="18" charset="0"/>
                <a:cs typeface="Times New Roman" pitchFamily="18" charset="0"/>
              </a:rPr>
              <a:t>echipament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tehnic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performant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calculatoare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imprimantă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scaner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xerox</a:t>
            </a:r>
            <a:r>
              <a:rPr lang="ro-RO"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01122" cy="500066"/>
          </a:xfrm>
        </p:spPr>
        <p:txBody>
          <a:bodyPr>
            <a:noAutofit/>
          </a:bodyPr>
          <a:lstStyle/>
          <a:p>
            <a:pPr algn="ctr"/>
            <a:r>
              <a:rPr lang="en-US" sz="3200" b="1" i="1" dirty="0" err="1" smtClean="0">
                <a:latin typeface="Times New Roman" pitchFamily="18" charset="0"/>
                <a:cs typeface="Times New Roman" pitchFamily="18" charset="0"/>
              </a:rPr>
              <a:t>Priorit</a:t>
            </a:r>
            <a:r>
              <a:rPr lang="ro-RO" sz="3200" b="1" i="1" dirty="0" smtClean="0">
                <a:latin typeface="Times New Roman" pitchFamily="18" charset="0"/>
                <a:cs typeface="Times New Roman" pitchFamily="18" charset="0"/>
              </a:rPr>
              <a:t>ățile  Bibliotecii USEFS</a:t>
            </a: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642918"/>
            <a:ext cx="8643998" cy="5786478"/>
          </a:xfrm>
        </p:spPr>
        <p:txBody>
          <a:bodyPr>
            <a:noAutofit/>
          </a:bodyPr>
          <a:lstStyle/>
          <a:p>
            <a:pPr algn="just"/>
            <a:r>
              <a:rPr lang="ro-RO" sz="2800" dirty="0" smtClean="0">
                <a:latin typeface="Times New Roman" pitchFamily="18" charset="0"/>
                <a:cs typeface="Times New Roman" pitchFamily="18" charset="0"/>
              </a:rPr>
              <a:t>A</a:t>
            </a:r>
            <a:r>
              <a:rPr lang="en-US" sz="2800" dirty="0" err="1" smtClean="0">
                <a:latin typeface="Times New Roman" pitchFamily="18" charset="0"/>
                <a:cs typeface="Times New Roman" pitchFamily="18" charset="0"/>
              </a:rPr>
              <a:t>sigurarea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accesului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larg</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informaţie</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prin</a:t>
            </a:r>
            <a:r>
              <a:rPr lang="en-US"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intermediul </a:t>
            </a:r>
            <a:r>
              <a:rPr lang="en-US" sz="2800" dirty="0" err="1" smtClean="0">
                <a:latin typeface="Times New Roman" pitchFamily="18" charset="0"/>
                <a:cs typeface="Times New Roman" pitchFamily="18" charset="0"/>
              </a:rPr>
              <a:t>resurselor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electronice</a:t>
            </a:r>
            <a:r>
              <a:rPr lang="en-US"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just"/>
            <a:r>
              <a:rPr lang="ro-RO" sz="2800" dirty="0" smtClean="0">
                <a:latin typeface="Times New Roman" pitchFamily="18" charset="0"/>
                <a:cs typeface="Times New Roman" pitchFamily="18" charset="0"/>
              </a:rPr>
              <a:t>Dezvoltarea segmentului electronic al colecțiilor prin digitalizarea lor;</a:t>
            </a:r>
            <a:endParaRPr lang="ru-RU" sz="2800" dirty="0">
              <a:latin typeface="Times New Roman" pitchFamily="18" charset="0"/>
              <a:cs typeface="Times New Roman" pitchFamily="18" charset="0"/>
            </a:endParaRPr>
          </a:p>
          <a:p>
            <a:pPr algn="just"/>
            <a:r>
              <a:rPr lang="ro-RO" sz="2800" dirty="0" smtClean="0">
                <a:latin typeface="Times New Roman" pitchFamily="18" charset="0"/>
                <a:cs typeface="Times New Roman" pitchFamily="18" charset="0"/>
              </a:rPr>
              <a:t>F</a:t>
            </a:r>
            <a:r>
              <a:rPr lang="en-US" sz="2800" dirty="0" err="1" smtClean="0">
                <a:latin typeface="Times New Roman" pitchFamily="18" charset="0"/>
                <a:cs typeface="Times New Roman" pitchFamily="18" charset="0"/>
              </a:rPr>
              <a:t>ormarea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beneficiarilor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prin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cursul</a:t>
            </a:r>
            <a:r>
              <a:rPr lang="en-US" sz="2800"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Bazele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Culturii</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Informaţiei</a:t>
            </a:r>
            <a:r>
              <a:rPr lang="en-US"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just"/>
            <a:r>
              <a:rPr lang="ro-RO" sz="2800" dirty="0" smtClean="0">
                <a:latin typeface="Times New Roman" pitchFamily="18" charset="0"/>
                <a:cs typeface="Times New Roman" pitchFamily="18" charset="0"/>
              </a:rPr>
              <a:t>E</a:t>
            </a:r>
            <a:r>
              <a:rPr lang="en-US" sz="2800" dirty="0" err="1" smtClean="0">
                <a:latin typeface="Times New Roman" pitchFamily="18" charset="0"/>
                <a:cs typeface="Times New Roman" pitchFamily="18" charset="0"/>
              </a:rPr>
              <a:t>laborarea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materialelor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promoționale</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pentru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utilizatorii</a:t>
            </a:r>
            <a:r>
              <a:rPr lang="en-US" sz="2800" dirty="0" smtClean="0">
                <a:latin typeface="Times New Roman" pitchFamily="18" charset="0"/>
                <a:cs typeface="Times New Roman" pitchFamily="18" charset="0"/>
              </a:rPr>
              <a:t>;</a:t>
            </a:r>
            <a:endParaRPr lang="ro-RO" sz="2800" dirty="0" smtClean="0">
              <a:latin typeface="Times New Roman" pitchFamily="18" charset="0"/>
              <a:cs typeface="Times New Roman" pitchFamily="18" charset="0"/>
            </a:endParaRPr>
          </a:p>
          <a:p>
            <a:pPr algn="just"/>
            <a:r>
              <a:rPr lang="ro-RO" sz="2800" dirty="0" smtClean="0">
                <a:latin typeface="Times New Roman" pitchFamily="18" charset="0"/>
                <a:cs typeface="Times New Roman" pitchFamily="18" charset="0"/>
              </a:rPr>
              <a:t>Implementerea servicilor noi de bibliotecă pentru dezvoltarea competențelor utilizatorilor;</a:t>
            </a:r>
            <a:endParaRPr lang="ru-RU" sz="2800" dirty="0">
              <a:latin typeface="Times New Roman" pitchFamily="18" charset="0"/>
              <a:cs typeface="Times New Roman" pitchFamily="18" charset="0"/>
            </a:endParaRPr>
          </a:p>
          <a:p>
            <a:pPr algn="just"/>
            <a:r>
              <a:rPr lang="ro-RO" sz="2800" dirty="0" smtClean="0">
                <a:latin typeface="Times New Roman" pitchFamily="18" charset="0"/>
                <a:cs typeface="Times New Roman" pitchFamily="18" charset="0"/>
              </a:rPr>
              <a:t>D</a:t>
            </a:r>
            <a:r>
              <a:rPr lang="en-US" sz="2800" dirty="0" err="1" smtClean="0">
                <a:latin typeface="Times New Roman" pitchFamily="18" charset="0"/>
                <a:cs typeface="Times New Roman" pitchFamily="18" charset="0"/>
              </a:rPr>
              <a:t>ezvotarea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profesională</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bibliotecarilor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formarea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continuă</a:t>
            </a:r>
            <a:r>
              <a:rPr lang="en-US"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î</a:t>
            </a:r>
            <a:r>
              <a:rPr lang="en-US" sz="2800" dirty="0" smtClean="0">
                <a:latin typeface="Times New Roman" pitchFamily="18" charset="0"/>
                <a:cs typeface="Times New Roman" pitchFamily="18" charset="0"/>
              </a:rPr>
              <a:t>n </a:t>
            </a:r>
            <a:r>
              <a:rPr lang="en-US" sz="2800" dirty="0" err="1" smtClean="0">
                <a:latin typeface="Times New Roman" pitchFamily="18" charset="0"/>
                <a:cs typeface="Times New Roman" pitchFamily="18" charset="0"/>
              </a:rPr>
              <a:t>concordanţă</a:t>
            </a:r>
            <a:r>
              <a:rPr lang="en-US" sz="2800" dirty="0" smtClean="0">
                <a:latin typeface="Times New Roman" pitchFamily="18" charset="0"/>
                <a:cs typeface="Times New Roman" pitchFamily="18" charset="0"/>
              </a:rPr>
              <a:t> cu </a:t>
            </a:r>
            <a:r>
              <a:rPr lang="en-US" sz="2800" dirty="0" err="1" smtClean="0">
                <a:latin typeface="Times New Roman" pitchFamily="18" charset="0"/>
                <a:cs typeface="Times New Roman" pitchFamily="18" charset="0"/>
              </a:rPr>
              <a:t>nivelul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contemporan</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dezvoltare</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tehnologiilor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informaţionale</a:t>
            </a:r>
            <a:r>
              <a:rPr lang="en-US"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just">
              <a:buNone/>
            </a:pPr>
            <a:endParaRPr lang="ru-RU" sz="3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501122" cy="654032"/>
          </a:xfrm>
        </p:spPr>
        <p:txBody>
          <a:bodyPr>
            <a:normAutofit/>
          </a:bodyPr>
          <a:lstStyle/>
          <a:p>
            <a:pPr algn="ctr"/>
            <a:r>
              <a:rPr lang="ro-RO" sz="3200" b="1" i="1" dirty="0" smtClean="0">
                <a:latin typeface="Times New Roman" pitchFamily="18" charset="0"/>
                <a:cs typeface="Times New Roman" pitchFamily="18" charset="0"/>
              </a:rPr>
              <a:t>Concluzii</a:t>
            </a: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214422"/>
            <a:ext cx="8501122" cy="5286412"/>
          </a:xfrm>
        </p:spPr>
        <p:txBody>
          <a:bodyPr>
            <a:normAutofit fontScale="62500" lnSpcReduction="20000"/>
          </a:bodyPr>
          <a:lstStyle/>
          <a:p>
            <a:pPr algn="just">
              <a:buNone/>
            </a:pPr>
            <a:r>
              <a:rPr lang="ro-RO" sz="4600" dirty="0" smtClean="0">
                <a:latin typeface="Times New Roman" pitchFamily="18" charset="0"/>
                <a:cs typeface="Times New Roman" pitchFamily="18" charset="0"/>
              </a:rPr>
              <a:t>         </a:t>
            </a:r>
            <a:r>
              <a:rPr lang="ro-RO" sz="4800" dirty="0" smtClean="0">
                <a:latin typeface="Times New Roman" pitchFamily="18" charset="0"/>
                <a:cs typeface="Times New Roman" pitchFamily="18" charset="0"/>
              </a:rPr>
              <a:t>A</a:t>
            </a:r>
            <a:r>
              <a:rPr lang="en-US" sz="4800" dirty="0" err="1" smtClean="0">
                <a:latin typeface="Times New Roman" pitchFamily="18" charset="0"/>
                <a:cs typeface="Times New Roman" pitchFamily="18" charset="0"/>
              </a:rPr>
              <a:t>ctivitatea</a:t>
            </a:r>
            <a:r>
              <a:rPr lang="en-US" sz="4800" dirty="0" smtClean="0">
                <a:latin typeface="Times New Roman" pitchFamily="18" charset="0"/>
                <a:cs typeface="Times New Roman" pitchFamily="18" charset="0"/>
              </a:rPr>
              <a:t> </a:t>
            </a:r>
            <a:r>
              <a:rPr lang="ro-RO" sz="4800" dirty="0" smtClean="0">
                <a:latin typeface="Times New Roman" pitchFamily="18" charset="0"/>
                <a:cs typeface="Times New Roman" pitchFamily="18" charset="0"/>
              </a:rPr>
              <a:t>Bibliotecii USEFS </a:t>
            </a:r>
            <a:r>
              <a:rPr lang="en-US" sz="4800" dirty="0" err="1" smtClean="0">
                <a:latin typeface="Times New Roman" pitchFamily="18" charset="0"/>
                <a:cs typeface="Times New Roman" pitchFamily="18" charset="0"/>
              </a:rPr>
              <a:t>este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orientată</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spre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îmbinarea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serviciilor</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traiționale</a:t>
            </a:r>
            <a:r>
              <a:rPr lang="en-US" sz="4800" dirty="0" smtClean="0">
                <a:latin typeface="Times New Roman" pitchFamily="18" charset="0"/>
                <a:cs typeface="Times New Roman" pitchFamily="18" charset="0"/>
              </a:rPr>
              <a:t> cu </a:t>
            </a:r>
            <a:r>
              <a:rPr lang="en-US" sz="4800" dirty="0" err="1" smtClean="0">
                <a:latin typeface="Times New Roman" pitchFamily="18" charset="0"/>
                <a:cs typeface="Times New Roman" pitchFamily="18" charset="0"/>
              </a:rPr>
              <a:t>cele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electronice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organizarea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colecțiilor</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digitale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operarea</a:t>
            </a:r>
            <a:r>
              <a:rPr lang="en-US" sz="4800" dirty="0" smtClean="0">
                <a:latin typeface="Times New Roman" pitchFamily="18" charset="0"/>
                <a:cs typeface="Times New Roman" pitchFamily="18" charset="0"/>
              </a:rPr>
              <a:t> cu </a:t>
            </a:r>
            <a:r>
              <a:rPr lang="en-US" sz="4800" dirty="0" err="1" smtClean="0">
                <a:latin typeface="Times New Roman" pitchFamily="18" charset="0"/>
                <a:cs typeface="Times New Roman" pitchFamily="18" charset="0"/>
              </a:rPr>
              <a:t>instrumente</a:t>
            </a:r>
            <a:r>
              <a:rPr lang="en-US" sz="4800" dirty="0" smtClean="0">
                <a:latin typeface="Times New Roman" pitchFamily="18" charset="0"/>
                <a:cs typeface="Times New Roman" pitchFamily="18" charset="0"/>
              </a:rPr>
              <a:t> de </a:t>
            </a:r>
            <a:r>
              <a:rPr lang="en-US" sz="4800" dirty="0" err="1" smtClean="0">
                <a:latin typeface="Times New Roman" pitchFamily="18" charset="0"/>
                <a:cs typeface="Times New Roman" pitchFamily="18" charset="0"/>
              </a:rPr>
              <a:t>lucru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și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căi</a:t>
            </a:r>
            <a:r>
              <a:rPr lang="en-US" sz="4800" dirty="0" smtClean="0">
                <a:latin typeface="Times New Roman" pitchFamily="18" charset="0"/>
                <a:cs typeface="Times New Roman" pitchFamily="18" charset="0"/>
              </a:rPr>
              <a:t> de </a:t>
            </a:r>
            <a:r>
              <a:rPr lang="en-US" sz="4800" dirty="0" err="1" smtClean="0">
                <a:latin typeface="Times New Roman" pitchFamily="18" charset="0"/>
                <a:cs typeface="Times New Roman" pitchFamily="18" charset="0"/>
              </a:rPr>
              <a:t>acces</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bazate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pe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noile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tehnologii</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algn="just">
              <a:buNone/>
            </a:pPr>
            <a:r>
              <a:rPr lang="ro-RO" sz="4800" dirty="0" smtClean="0">
                <a:latin typeface="Times New Roman" pitchFamily="18" charset="0"/>
                <a:cs typeface="Times New Roman" pitchFamily="18" charset="0"/>
              </a:rPr>
              <a:t>       Aplicarea TI au permis oferirea servicilor de calitate beneficiarilor săi, a modificat structura biliotecii dar şi statutul bibliotecarului actual – din păstrător simplu de documente acesta se transformă treptat în nod informaţional, ce are menirea să stabilească conexiunea dintre utilizatori şi lumea  informațională.</a:t>
            </a:r>
            <a:endParaRPr lang="ru-RU" sz="4800" dirty="0" smtClean="0">
              <a:latin typeface="Times New Roman" pitchFamily="18" charset="0"/>
              <a:cs typeface="Times New Roman" pitchFamily="18" charset="0"/>
            </a:endParaRPr>
          </a:p>
          <a:p>
            <a:pPr marL="0" indent="0" algn="just">
              <a:buNone/>
            </a:pPr>
            <a:r>
              <a:rPr lang="ro-RO" sz="4800" dirty="0" smtClean="0">
                <a:latin typeface="Times New Roman" pitchFamily="18" charset="0"/>
                <a:cs typeface="Times New Roman" pitchFamily="18" charset="0"/>
              </a:rPr>
              <a:t> </a:t>
            </a:r>
            <a:endParaRPr lang="ru-RU"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285720" y="571479"/>
            <a:ext cx="8572560" cy="5143537"/>
          </a:xfrm>
        </p:spPr>
        <p:txBody>
          <a:bodyPr>
            <a:normAutofit/>
          </a:bodyPr>
          <a:lstStyle/>
          <a:p>
            <a:pPr algn="ctr">
              <a:buNone/>
            </a:pPr>
            <a:r>
              <a:rPr lang="ro-RO" b="1" i="1" dirty="0" smtClean="0">
                <a:latin typeface="Times New Roman" pitchFamily="18" charset="0"/>
                <a:cs typeface="Times New Roman" pitchFamily="18" charset="0"/>
              </a:rPr>
              <a:t>        PROCESUL DE INFORMATIZARE A BIBLIOTECII USEFS</a:t>
            </a:r>
          </a:p>
          <a:p>
            <a:pPr algn="just">
              <a:buFont typeface="Wingdings" pitchFamily="2" charset="2"/>
              <a:buChar char="v"/>
            </a:pPr>
            <a:r>
              <a:rPr lang="ro-RO" sz="3000" dirty="0" smtClean="0">
                <a:latin typeface="Times New Roman" pitchFamily="18" charset="0"/>
                <a:cs typeface="Times New Roman" pitchFamily="18" charset="0"/>
              </a:rPr>
              <a:t> 2005</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procurat</a:t>
            </a:r>
            <a:r>
              <a:rPr lang="en-US" sz="3000" dirty="0" smtClean="0">
                <a:latin typeface="Times New Roman" pitchFamily="18" charset="0"/>
                <a:cs typeface="Times New Roman" pitchFamily="18" charset="0"/>
              </a:rPr>
              <a:t> p</a:t>
            </a:r>
            <a:r>
              <a:rPr lang="ro-RO" sz="3000" dirty="0" smtClean="0">
                <a:latin typeface="Times New Roman" pitchFamily="18" charset="0"/>
                <a:cs typeface="Times New Roman" pitchFamily="18" charset="0"/>
              </a:rPr>
              <a:t>rimul calculator</a:t>
            </a:r>
            <a:endParaRPr lang="en-US" sz="3000" dirty="0" smtClean="0">
              <a:latin typeface="Times New Roman" pitchFamily="18" charset="0"/>
              <a:cs typeface="Times New Roman" pitchFamily="18" charset="0"/>
            </a:endParaRPr>
          </a:p>
          <a:p>
            <a:pPr algn="just">
              <a:buFont typeface="Wingdings" pitchFamily="2" charset="2"/>
              <a:buChar char="v"/>
            </a:pPr>
            <a:r>
              <a:rPr lang="ro-RO" sz="3000" dirty="0" smtClean="0">
                <a:latin typeface="Times New Roman" pitchFamily="18" charset="0"/>
                <a:cs typeface="Times New Roman" pitchFamily="18" charset="0"/>
              </a:rPr>
              <a:t> 2006</a:t>
            </a:r>
            <a:r>
              <a:rPr lang="en-US" sz="3000" dirty="0" smtClean="0">
                <a:latin typeface="Times New Roman" pitchFamily="18" charset="0"/>
                <a:cs typeface="Times New Roman" pitchFamily="18" charset="0"/>
              </a:rPr>
              <a:t> – e</a:t>
            </a:r>
            <a:r>
              <a:rPr lang="ro-RO" sz="3000" dirty="0" smtClean="0">
                <a:latin typeface="Times New Roman" pitchFamily="18" charset="0"/>
                <a:cs typeface="Times New Roman" pitchFamily="18" charset="0"/>
              </a:rPr>
              <a:t>chiparea </a:t>
            </a:r>
            <a:r>
              <a:rPr lang="en-US" sz="3000" dirty="0" smtClean="0">
                <a:latin typeface="Times New Roman" pitchFamily="18" charset="0"/>
                <a:cs typeface="Times New Roman" pitchFamily="18" charset="0"/>
              </a:rPr>
              <a:t>b</a:t>
            </a:r>
            <a:r>
              <a:rPr lang="ro-RO" sz="3000" dirty="0" smtClean="0">
                <a:latin typeface="Times New Roman" pitchFamily="18" charset="0"/>
                <a:cs typeface="Times New Roman" pitchFamily="18" charset="0"/>
              </a:rPr>
              <a:t>ibliotecii cu  3 calculatoare pentru colaboratorii bibliotecii.</a:t>
            </a:r>
            <a:endParaRPr lang="en-US" sz="3000" dirty="0" smtClean="0">
              <a:latin typeface="Times New Roman" pitchFamily="18" charset="0"/>
              <a:cs typeface="Times New Roman" pitchFamily="18" charset="0"/>
            </a:endParaRPr>
          </a:p>
          <a:p>
            <a:pPr algn="just">
              <a:buFont typeface="Wingdings" pitchFamily="2" charset="2"/>
              <a:buChar char="v"/>
            </a:pPr>
            <a:r>
              <a:rPr lang="ro-RO" sz="3000" dirty="0" smtClean="0">
                <a:latin typeface="Times New Roman" pitchFamily="18" charset="0"/>
                <a:cs typeface="Times New Roman" pitchFamily="18" charset="0"/>
              </a:rPr>
              <a:t>Împlementarea primului program de bibliotecă sistemul MARC. </a:t>
            </a:r>
            <a:endParaRPr lang="en-US" sz="3000" dirty="0" smtClean="0">
              <a:latin typeface="Times New Roman" pitchFamily="18" charset="0"/>
              <a:cs typeface="Times New Roman" pitchFamily="18" charset="0"/>
            </a:endParaRPr>
          </a:p>
          <a:p>
            <a:pPr algn="just">
              <a:buFont typeface="Wingdings" pitchFamily="2" charset="2"/>
              <a:buChar char="v"/>
            </a:pPr>
            <a:r>
              <a:rPr lang="ro-RO" sz="3000" dirty="0" smtClean="0">
                <a:latin typeface="Times New Roman" pitchFamily="18" charset="0"/>
                <a:cs typeface="Times New Roman" pitchFamily="18" charset="0"/>
              </a:rPr>
              <a:t> Elaborarea Catalogului electronic de serviciu.</a:t>
            </a:r>
            <a:endParaRPr lang="ru-RU" sz="3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8501122" cy="5126055"/>
          </a:xfrm>
        </p:spPr>
        <p:txBody>
          <a:bodyPr/>
          <a:lstStyle/>
          <a:p>
            <a:pPr>
              <a:buNone/>
            </a:pPr>
            <a:endParaRPr lang="ro-RO" dirty="0" smtClean="0"/>
          </a:p>
          <a:p>
            <a:pPr>
              <a:buNone/>
            </a:pPr>
            <a:endParaRPr lang="ro-RO" dirty="0" smtClean="0"/>
          </a:p>
          <a:p>
            <a:pPr algn="ctr">
              <a:buNone/>
            </a:pPr>
            <a:r>
              <a:rPr lang="ro-RO" sz="4000" b="1" dirty="0" smtClean="0">
                <a:latin typeface="Times New Roman" pitchFamily="18" charset="0"/>
                <a:cs typeface="Times New Roman" pitchFamily="18" charset="0"/>
              </a:rPr>
              <a:t>MULȚUMESC</a:t>
            </a:r>
          </a:p>
          <a:p>
            <a:pPr algn="ctr">
              <a:buNone/>
            </a:pPr>
            <a:r>
              <a:rPr lang="ro-RO" sz="4000" b="1" dirty="0" smtClean="0">
                <a:latin typeface="Times New Roman" pitchFamily="18" charset="0"/>
                <a:cs typeface="Times New Roman" pitchFamily="18" charset="0"/>
              </a:rPr>
              <a:t>PENTRU</a:t>
            </a:r>
          </a:p>
          <a:p>
            <a:pPr algn="ctr">
              <a:buNone/>
            </a:pPr>
            <a:r>
              <a:rPr lang="ro-RO" sz="4000" b="1" dirty="0" smtClean="0">
                <a:latin typeface="Times New Roman" pitchFamily="18" charset="0"/>
                <a:cs typeface="Times New Roman" pitchFamily="18" charset="0"/>
              </a:rPr>
              <a:t>ATENȚIE !</a:t>
            </a:r>
          </a:p>
          <a:p>
            <a:pPr algn="ctr">
              <a:buNone/>
            </a:pPr>
            <a:endParaRPr lang="ro-RO" sz="4000" b="1"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501122" cy="5857916"/>
          </a:xfrm>
        </p:spPr>
        <p:txBody>
          <a:bodyPr>
            <a:normAutofit/>
          </a:bodyPr>
          <a:lstStyle/>
          <a:p>
            <a:pPr indent="284163" algn="just">
              <a:lnSpc>
                <a:spcPct val="110000"/>
              </a:lnSpc>
              <a:buNone/>
            </a:pPr>
            <a:r>
              <a:rPr lang="en-US" sz="3000" dirty="0" smtClean="0">
                <a:latin typeface="Times New Roman" pitchFamily="18" charset="0"/>
                <a:cs typeface="Times New Roman" pitchFamily="18" charset="0"/>
              </a:rPr>
              <a:t>  M</a:t>
            </a:r>
            <a:r>
              <a:rPr lang="ro-RO" sz="3000" dirty="0" smtClean="0">
                <a:latin typeface="Times New Roman" pitchFamily="18" charset="0"/>
                <a:cs typeface="Times New Roman" pitchFamily="18" charset="0"/>
              </a:rPr>
              <a:t>odernizarea învăţământului universitar, revoluţia digitală, au solicitat: </a:t>
            </a:r>
          </a:p>
          <a:p>
            <a:pPr algn="just">
              <a:lnSpc>
                <a:spcPct val="110000"/>
              </a:lnSpc>
              <a:buFont typeface="Wingdings" pitchFamily="2" charset="2"/>
              <a:buChar char="Ø"/>
            </a:pPr>
            <a:r>
              <a:rPr lang="en-US" sz="3000" dirty="0" err="1" smtClean="0">
                <a:latin typeface="Times New Roman" pitchFamily="18" charset="0"/>
                <a:cs typeface="Times New Roman" pitchFamily="18" charset="0"/>
              </a:rPr>
              <a:t>restructurarea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organizaţională</a:t>
            </a:r>
            <a:r>
              <a:rPr lang="en-US" sz="3000" dirty="0" smtClean="0">
                <a:latin typeface="Times New Roman" pitchFamily="18" charset="0"/>
                <a:cs typeface="Times New Roman" pitchFamily="18" charset="0"/>
              </a:rPr>
              <a:t> a </a:t>
            </a:r>
            <a:r>
              <a:rPr lang="ro-RO" sz="3000" dirty="0" smtClean="0">
                <a:latin typeface="Times New Roman" pitchFamily="18" charset="0"/>
                <a:cs typeface="Times New Roman" pitchFamily="18" charset="0"/>
              </a:rPr>
              <a:t>Bibliotecii USEFS; </a:t>
            </a:r>
          </a:p>
          <a:p>
            <a:pPr algn="just">
              <a:lnSpc>
                <a:spcPct val="110000"/>
              </a:lnSpc>
              <a:buFont typeface="Wingdings" pitchFamily="2" charset="2"/>
              <a:buChar char="Ø"/>
            </a:pPr>
            <a:r>
              <a:rPr lang="en-US" sz="3000" dirty="0" err="1" smtClean="0">
                <a:latin typeface="Times New Roman" pitchFamily="18" charset="0"/>
                <a:cs typeface="Times New Roman" pitchFamily="18" charset="0"/>
              </a:rPr>
              <a:t>modul</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achiziţionare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organizare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stocare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şi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împrumut</a:t>
            </a:r>
            <a:r>
              <a:rPr lang="en-US" sz="3000" dirty="0" smtClean="0">
                <a:latin typeface="Times New Roman" pitchFamily="18" charset="0"/>
                <a:cs typeface="Times New Roman" pitchFamily="18" charset="0"/>
              </a:rPr>
              <a:t> al </a:t>
            </a:r>
            <a:r>
              <a:rPr lang="en-US" sz="3000" dirty="0" err="1" smtClean="0">
                <a:latin typeface="Times New Roman" pitchFamily="18" charset="0"/>
                <a:cs typeface="Times New Roman" pitchFamily="18" charset="0"/>
              </a:rPr>
              <a:t>colecţiei</a:t>
            </a:r>
            <a:r>
              <a:rPr lang="en-US" sz="3000" dirty="0" smtClean="0">
                <a:latin typeface="Times New Roman" pitchFamily="18" charset="0"/>
                <a:cs typeface="Times New Roman" pitchFamily="18" charset="0"/>
              </a:rPr>
              <a:t> de </a:t>
            </a:r>
            <a:r>
              <a:rPr lang="en-US" sz="3000" dirty="0" err="1" smtClean="0">
                <a:latin typeface="Times New Roman" pitchFamily="18" charset="0"/>
                <a:cs typeface="Times New Roman" pitchFamily="18" charset="0"/>
              </a:rPr>
              <a:t>documente</a:t>
            </a:r>
            <a:r>
              <a:rPr lang="ro-RO" sz="3000" dirty="0" smtClean="0">
                <a:latin typeface="Times New Roman" pitchFamily="18" charset="0"/>
                <a:cs typeface="Times New Roman" pitchFamily="18" charset="0"/>
              </a:rPr>
              <a:t>;</a:t>
            </a:r>
          </a:p>
          <a:p>
            <a:pPr algn="just">
              <a:lnSpc>
                <a:spcPct val="110000"/>
              </a:lnSpc>
              <a:buFont typeface="Wingdings" pitchFamily="2" charset="2"/>
              <a:buChar char="Ø"/>
            </a:pPr>
            <a:r>
              <a:rPr lang="ro-RO" sz="3000" dirty="0" smtClean="0">
                <a:latin typeface="Times New Roman" pitchFamily="18" charset="0"/>
                <a:cs typeface="Times New Roman" pitchFamily="18" charset="0"/>
              </a:rPr>
              <a:t>regimul de căutare rapidă și desiminare a informației;</a:t>
            </a:r>
          </a:p>
          <a:p>
            <a:pPr algn="just">
              <a:lnSpc>
                <a:spcPct val="110000"/>
              </a:lnSpc>
              <a:buFont typeface="Wingdings" pitchFamily="2" charset="2"/>
              <a:buChar char="Ø"/>
            </a:pPr>
            <a:r>
              <a:rPr lang="ro-RO" sz="3000" dirty="0" smtClean="0">
                <a:latin typeface="Times New Roman" pitchFamily="18" charset="0"/>
                <a:cs typeface="Times New Roman" pitchFamily="18" charset="0"/>
              </a:rPr>
              <a:t>trecerea de la cataloage şi colecţii tradiţionale la cele electronice, etc. </a:t>
            </a:r>
            <a:endParaRPr lang="ru-RU" sz="30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501122" cy="5500726"/>
          </a:xfrm>
        </p:spPr>
        <p:txBody>
          <a:bodyPr>
            <a:normAutofit/>
          </a:bodyPr>
          <a:lstStyle/>
          <a:p>
            <a:pPr algn="just">
              <a:lnSpc>
                <a:spcPct val="120000"/>
              </a:lnSpc>
              <a:buNone/>
            </a:pPr>
            <a:r>
              <a:rPr lang="ro-RO" sz="3000" dirty="0" smtClean="0"/>
              <a:t>         </a:t>
            </a:r>
            <a:r>
              <a:rPr lang="ro-RO" sz="3000" dirty="0" smtClean="0">
                <a:latin typeface="Times New Roman" pitchFamily="18" charset="0"/>
                <a:cs typeface="Times New Roman" pitchFamily="18" charset="0"/>
              </a:rPr>
              <a:t>În perioada 2010-2015, a urmat o nouă etapă de aplicare a tehnologilor informaționale în acivitatea bibliotecii, care au permis:</a:t>
            </a:r>
            <a:endParaRPr lang="ru-RU" sz="3000" dirty="0" smtClean="0">
              <a:latin typeface="Times New Roman" pitchFamily="18" charset="0"/>
              <a:cs typeface="Times New Roman" pitchFamily="18" charset="0"/>
            </a:endParaRPr>
          </a:p>
          <a:p>
            <a:pPr indent="-69850" algn="just">
              <a:lnSpc>
                <a:spcPct val="120000"/>
              </a:lnSpc>
              <a:buFont typeface="Wingdings" pitchFamily="2" charset="2"/>
              <a:buChar char="v"/>
            </a:pPr>
            <a:r>
              <a:rPr lang="ro-RO" sz="3000" dirty="0" smtClean="0">
                <a:latin typeface="Times New Roman" pitchFamily="18" charset="0"/>
                <a:cs typeface="Times New Roman" pitchFamily="18" charset="0"/>
              </a:rPr>
              <a:t> conectarea la Internet;</a:t>
            </a:r>
            <a:endParaRPr lang="ru-RU" sz="3000" dirty="0" smtClean="0">
              <a:latin typeface="Times New Roman" pitchFamily="18" charset="0"/>
              <a:cs typeface="Times New Roman" pitchFamily="18" charset="0"/>
            </a:endParaRPr>
          </a:p>
          <a:p>
            <a:pPr indent="-69850" algn="just">
              <a:lnSpc>
                <a:spcPct val="120000"/>
              </a:lnSpc>
              <a:buFont typeface="Wingdings" pitchFamily="2" charset="2"/>
              <a:buChar char="v"/>
              <a:tabLst>
                <a:tab pos="900113" algn="l"/>
              </a:tabLst>
            </a:pPr>
            <a:r>
              <a:rPr lang="ro-RO" sz="3000" dirty="0" smtClean="0">
                <a:latin typeface="Times New Roman" pitchFamily="18" charset="0"/>
                <a:cs typeface="Times New Roman" pitchFamily="18" charset="0"/>
              </a:rPr>
              <a:t> instalarea softului specializat de bibliotecă;</a:t>
            </a:r>
            <a:endParaRPr lang="ru-RU" sz="3000" dirty="0" smtClean="0">
              <a:latin typeface="Times New Roman" pitchFamily="18" charset="0"/>
              <a:cs typeface="Times New Roman" pitchFamily="18" charset="0"/>
            </a:endParaRPr>
          </a:p>
          <a:p>
            <a:pPr indent="-69850" algn="just">
              <a:lnSpc>
                <a:spcPct val="120000"/>
              </a:lnSpc>
              <a:buFont typeface="Wingdings" pitchFamily="2" charset="2"/>
              <a:buChar char="v"/>
            </a:pPr>
            <a:r>
              <a:rPr lang="ro-RO" sz="3000" dirty="0" smtClean="0">
                <a:latin typeface="Times New Roman" pitchFamily="18" charset="0"/>
                <a:cs typeface="Times New Roman" pitchFamily="18" charset="0"/>
              </a:rPr>
              <a:t> crearea Bazelor de date proprii;</a:t>
            </a:r>
          </a:p>
          <a:p>
            <a:pPr indent="-69850" algn="just">
              <a:lnSpc>
                <a:spcPct val="120000"/>
              </a:lnSpc>
              <a:buFont typeface="Wingdings" pitchFamily="2" charset="2"/>
              <a:buChar char="v"/>
            </a:pPr>
            <a:r>
              <a:rPr lang="ro-RO" sz="3000" dirty="0" smtClean="0">
                <a:latin typeface="Times New Roman" pitchFamily="18" charset="0"/>
                <a:cs typeface="Times New Roman" pitchFamily="18" charset="0"/>
              </a:rPr>
              <a:t>accesul la baze de date locale, naționale și        internaționale</a:t>
            </a:r>
            <a:r>
              <a:rPr lang="ro-RO" sz="3000" dirty="0" smtClean="0"/>
              <a:t>.</a:t>
            </a:r>
            <a:endParaRPr lang="ru-RU" sz="3000" dirty="0" smtClean="0"/>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501122" cy="6215106"/>
          </a:xfrm>
        </p:spPr>
        <p:txBody>
          <a:bodyPr/>
          <a:lstStyle/>
          <a:p>
            <a:pPr marL="0" indent="0" algn="just">
              <a:buNone/>
              <a:tabLst>
                <a:tab pos="441325" algn="l"/>
              </a:tabLst>
            </a:pPr>
            <a:r>
              <a:rPr lang="ro-RO" sz="3000" dirty="0" smtClean="0">
                <a:latin typeface="Times New Roman" pitchFamily="18" charset="0"/>
                <a:cs typeface="Times New Roman" pitchFamily="18" charset="0"/>
              </a:rPr>
              <a:t>      Prezența Bibliotecii USEFS în spațiul virtual a început cu conectarea la Internet și crearea paginii WEB </a:t>
            </a:r>
            <a:r>
              <a:rPr lang="ro-RO" sz="3000" b="1" i="1" u="sng" dirty="0" smtClean="0">
                <a:latin typeface="Times New Roman" pitchFamily="18" charset="0"/>
                <a:cs typeface="Times New Roman" pitchFamily="18" charset="0"/>
              </a:rPr>
              <a:t>biblioteca.usefs.md</a:t>
            </a:r>
            <a:r>
              <a:rPr lang="ro-RO" sz="3000" b="1" dirty="0" smtClean="0"/>
              <a:t>.</a:t>
            </a:r>
          </a:p>
          <a:p>
            <a:pPr algn="just">
              <a:buNone/>
            </a:pPr>
            <a:endParaRPr lang="ro-RO" dirty="0" smtClean="0"/>
          </a:p>
          <a:p>
            <a:pPr algn="just">
              <a:buNone/>
            </a:pPr>
            <a:endParaRPr lang="ro-RO" dirty="0" smtClean="0"/>
          </a:p>
          <a:p>
            <a:pPr>
              <a:buNone/>
            </a:pPr>
            <a:endParaRPr lang="ru-RU" dirty="0"/>
          </a:p>
        </p:txBody>
      </p:sp>
      <p:pic>
        <p:nvPicPr>
          <p:cNvPr id="5" name="Рисунок 4" descr="C:\Users\Admin\Pictures\1a.png"/>
          <p:cNvPicPr/>
          <p:nvPr/>
        </p:nvPicPr>
        <p:blipFill>
          <a:blip r:embed="rId2" cstate="print"/>
          <a:srcRect/>
          <a:stretch>
            <a:fillRect/>
          </a:stretch>
        </p:blipFill>
        <p:spPr bwMode="auto">
          <a:xfrm>
            <a:off x="428596" y="1857364"/>
            <a:ext cx="8501122" cy="46434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Admin\Pictures\3.png"/>
          <p:cNvPicPr>
            <a:picLocks noGrp="1"/>
          </p:cNvPicPr>
          <p:nvPr>
            <p:ph idx="1"/>
          </p:nvPr>
        </p:nvPicPr>
        <p:blipFill>
          <a:blip r:embed="rId2" cstate="print"/>
          <a:srcRect/>
          <a:stretch>
            <a:fillRect/>
          </a:stretch>
        </p:blipFill>
        <p:spPr bwMode="auto">
          <a:xfrm>
            <a:off x="357158" y="642918"/>
            <a:ext cx="8429684" cy="57150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501122" cy="5786478"/>
          </a:xfrm>
        </p:spPr>
        <p:txBody>
          <a:bodyPr>
            <a:normAutofit fontScale="92500" lnSpcReduction="10000"/>
          </a:bodyPr>
          <a:lstStyle/>
          <a:p>
            <a:pPr marL="0" indent="0" algn="just">
              <a:lnSpc>
                <a:spcPct val="110000"/>
              </a:lnSpc>
              <a:buNone/>
            </a:pPr>
            <a:r>
              <a:rPr lang="ro-RO" dirty="0" smtClean="0"/>
              <a:t>       </a:t>
            </a:r>
            <a:r>
              <a:rPr lang="ro-RO" dirty="0" smtClean="0">
                <a:latin typeface="Times New Roman" pitchFamily="18" charset="0"/>
                <a:cs typeface="Times New Roman" pitchFamily="18" charset="0"/>
              </a:rPr>
              <a:t>În anul 2013 – achiziționarea și instalarea   Sistemului Integrat de biblioteca IRBIS. Constituirea  </a:t>
            </a:r>
            <a:r>
              <a:rPr lang="ro-RO" b="1" i="1" dirty="0" smtClean="0">
                <a:latin typeface="Times New Roman" pitchFamily="18" charset="0"/>
                <a:cs typeface="Times New Roman" pitchFamily="18" charset="0"/>
              </a:rPr>
              <a:t>Catalogului Electronic</a:t>
            </a:r>
            <a:r>
              <a:rPr lang="ro-RO" dirty="0" smtClean="0">
                <a:latin typeface="Times New Roman" pitchFamily="18" charset="0"/>
                <a:cs typeface="Times New Roman" pitchFamily="18" charset="0"/>
              </a:rPr>
              <a:t>, care cuprinde:</a:t>
            </a:r>
            <a:endParaRPr lang="ru-RU" dirty="0" smtClean="0">
              <a:latin typeface="Times New Roman" pitchFamily="18" charset="0"/>
              <a:cs typeface="Times New Roman" pitchFamily="18" charset="0"/>
            </a:endParaRPr>
          </a:p>
          <a:p>
            <a:pPr marL="531813" indent="-531813" algn="just">
              <a:buNone/>
            </a:pPr>
            <a:r>
              <a:rPr lang="ro-RO" dirty="0" smtClean="0">
                <a:latin typeface="Times New Roman" pitchFamily="18" charset="0"/>
                <a:cs typeface="Times New Roman" pitchFamily="18" charset="0"/>
              </a:rPr>
              <a:t>   -achizițiile curente de  documente: cărți,     publicații periodice, teze etc;</a:t>
            </a:r>
            <a:endParaRPr lang="ru-RU" dirty="0" smtClean="0">
              <a:latin typeface="Times New Roman" pitchFamily="18" charset="0"/>
              <a:cs typeface="Times New Roman" pitchFamily="18" charset="0"/>
            </a:endParaRPr>
          </a:p>
          <a:p>
            <a:pPr marL="450850" indent="-450850" algn="just">
              <a:buNone/>
            </a:pPr>
            <a:r>
              <a:rPr lang="ro-RO" dirty="0" smtClean="0">
                <a:latin typeface="Times New Roman" pitchFamily="18" charset="0"/>
                <a:cs typeface="Times New Roman" pitchFamily="18" charset="0"/>
              </a:rPr>
              <a:t>   -colecția retrospectivă de documente de  până la 2013.</a:t>
            </a:r>
          </a:p>
          <a:p>
            <a:pPr marL="0" indent="0" algn="just">
              <a:buNone/>
            </a:pPr>
            <a:r>
              <a:rPr lang="ro-RO" dirty="0" smtClean="0">
                <a:latin typeface="Times New Roman" pitchFamily="18" charset="0"/>
                <a:cs typeface="Times New Roman" pitchFamily="18" charset="0"/>
              </a:rPr>
              <a:t>       Catalogul Electronic înserează 14496 de înregistrări/titluri, poate fi accesat la adresa </a:t>
            </a:r>
            <a:r>
              <a:rPr lang="ro-RO" b="1" u="sng" dirty="0" smtClean="0">
                <a:latin typeface="Times New Roman" pitchFamily="18" charset="0"/>
                <a:cs typeface="Times New Roman" pitchFamily="18" charset="0"/>
              </a:rPr>
              <a:t>biblioteca.usefs.md.</a:t>
            </a:r>
            <a:endParaRPr lang="ru-RU" b="1" dirty="0" smtClean="0">
              <a:latin typeface="Times New Roman" pitchFamily="18" charset="0"/>
              <a:cs typeface="Times New Roman" pitchFamily="18" charset="0"/>
            </a:endParaRPr>
          </a:p>
          <a:p>
            <a:pPr marL="0" indent="0" algn="just">
              <a:buNone/>
            </a:pPr>
            <a:r>
              <a:rPr lang="ro-RO" dirty="0" smtClean="0">
                <a:latin typeface="Times New Roman" pitchFamily="18" charset="0"/>
                <a:cs typeface="Times New Roman" pitchFamily="18" charset="0"/>
              </a:rPr>
              <a:t>       Colecția retrospectivă este reflectată în proporție de 85%.</a:t>
            </a:r>
          </a:p>
          <a:p>
            <a:pPr algn="just">
              <a:buNone/>
            </a:pPr>
            <a:endParaRPr lang="ru-RU" sz="3500" dirty="0" smtClean="0">
              <a:latin typeface="Times New Roman" pitchFamily="18" charset="0"/>
              <a:cs typeface="Times New Roman" pitchFamily="18" charset="0"/>
            </a:endParaRPr>
          </a:p>
          <a:p>
            <a:pPr algn="just">
              <a:buFontTx/>
              <a:buChar char="-"/>
            </a:pP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01122" cy="571504"/>
          </a:xfrm>
        </p:spPr>
        <p:txBody>
          <a:bodyPr>
            <a:normAutofit fontScale="90000"/>
          </a:bodyPr>
          <a:lstStyle/>
          <a:p>
            <a:pPr algn="ctr"/>
            <a:r>
              <a:rPr lang="ru-RU" dirty="0" smtClean="0"/>
              <a:t/>
            </a:r>
            <a:br>
              <a:rPr lang="ru-RU" dirty="0" smtClean="0"/>
            </a:br>
            <a:r>
              <a:rPr lang="ro-RO" dirty="0" smtClean="0"/>
              <a:t> </a:t>
            </a:r>
            <a:r>
              <a:rPr lang="ro-RO" sz="3600" b="1" i="1" dirty="0" smtClean="0">
                <a:latin typeface="Times New Roman" pitchFamily="18" charset="0"/>
                <a:cs typeface="Times New Roman" pitchFamily="18" charset="0"/>
              </a:rPr>
              <a:t>Interfața Catalog Electronic</a:t>
            </a:r>
            <a:r>
              <a:rPr lang="ru-RU" dirty="0" smtClean="0"/>
              <a:t/>
            </a:r>
            <a:br>
              <a:rPr lang="ru-RU" dirty="0" smtClean="0"/>
            </a:br>
            <a:endParaRPr lang="ru-RU" dirty="0"/>
          </a:p>
        </p:txBody>
      </p:sp>
      <p:pic>
        <p:nvPicPr>
          <p:cNvPr id="5" name="Содержимое 4" descr="C:\Users\Admin\Pictures\7.png"/>
          <p:cNvPicPr>
            <a:picLocks noGrp="1"/>
          </p:cNvPicPr>
          <p:nvPr>
            <p:ph idx="1"/>
          </p:nvPr>
        </p:nvPicPr>
        <p:blipFill>
          <a:blip r:embed="rId2" cstate="print"/>
          <a:stretch>
            <a:fillRect/>
          </a:stretch>
        </p:blipFill>
        <p:spPr bwMode="auto">
          <a:xfrm>
            <a:off x="357158" y="1142984"/>
            <a:ext cx="8501121" cy="521497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1869</TotalTime>
  <Words>1056</Words>
  <PresentationFormat>Экран (4:3)</PresentationFormat>
  <Paragraphs>97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Трек</vt:lpstr>
      <vt:lpstr>APLICAREA TEHNOLOGIILOR INFORMAȚIONALE ÎN ACTIVITATEA  BIBLIOTECII USEFS   Ședința senatului usefs   11.02.2020                                        Ana Ciumașu                                                              director BibliotecĂ   </vt:lpstr>
      <vt:lpstr>Слайд 2</vt:lpstr>
      <vt:lpstr>Слайд 3</vt:lpstr>
      <vt:lpstr>Слайд 4</vt:lpstr>
      <vt:lpstr>Слайд 5</vt:lpstr>
      <vt:lpstr>Слайд 6</vt:lpstr>
      <vt:lpstr>Слайд 7</vt:lpstr>
      <vt:lpstr>Слайд 8</vt:lpstr>
      <vt:lpstr>  Interfața Catalog Electronic </vt:lpstr>
      <vt:lpstr>  căutare  publicații după autor   </vt:lpstr>
      <vt:lpstr>Слайд 11</vt:lpstr>
      <vt:lpstr>           Interfața Repozitoru  Instituțional </vt:lpstr>
      <vt:lpstr>„Modernizarea serviciilor bibliotecilor universitare din Moldova” </vt:lpstr>
      <vt:lpstr>BAZE DE DATE</vt:lpstr>
      <vt:lpstr>Слайд 15</vt:lpstr>
      <vt:lpstr>Слайд 16</vt:lpstr>
      <vt:lpstr>       Aplicarea TI în BibliotecA USEFS</vt:lpstr>
      <vt:lpstr>Слайд 18</vt:lpstr>
      <vt:lpstr> Date statistie număr utilizatori virtuali și sesiuni 2019 </vt:lpstr>
      <vt:lpstr> „Eficiența tehnologiilor informaționale în procesul de instruire și cercetare”</vt:lpstr>
      <vt:lpstr>Слайд 21</vt:lpstr>
      <vt:lpstr>Слайд 22</vt:lpstr>
      <vt:lpstr>Слайд 23</vt:lpstr>
      <vt:lpstr>Слайд 24</vt:lpstr>
      <vt:lpstr>Слайд 25</vt:lpstr>
      <vt:lpstr>           Rezultatele studiului  </vt:lpstr>
      <vt:lpstr>Opinii și sugestii </vt:lpstr>
      <vt:lpstr>Prioritățile  Bibliotecii USEFS</vt:lpstr>
      <vt:lpstr>Concluzii</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APLICAREA TEHNOLOGIILOR INFORMAȚIONALE ÎN ACTIVITATEA  BIBLIOTECII USEFS  Ana Ciumașu șef  Biblioteca USEFS </dc:title>
  <dc:creator>Admin</dc:creator>
  <cp:lastModifiedBy>Admin</cp:lastModifiedBy>
  <cp:revision>179</cp:revision>
  <dcterms:created xsi:type="dcterms:W3CDTF">2020-01-29T08:45:48Z</dcterms:created>
  <dcterms:modified xsi:type="dcterms:W3CDTF">2022-12-08T13:24:57Z</dcterms:modified>
</cp:coreProperties>
</file>